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98" r:id="rId3"/>
    <p:sldId id="263" r:id="rId4"/>
    <p:sldId id="277" r:id="rId5"/>
    <p:sldId id="267" r:id="rId6"/>
    <p:sldId id="268" r:id="rId7"/>
    <p:sldId id="299" r:id="rId8"/>
    <p:sldId id="279" r:id="rId9"/>
    <p:sldId id="289" r:id="rId10"/>
    <p:sldId id="280" r:id="rId11"/>
    <p:sldId id="290" r:id="rId12"/>
    <p:sldId id="293" r:id="rId13"/>
    <p:sldId id="285" r:id="rId14"/>
    <p:sldId id="294" r:id="rId15"/>
    <p:sldId id="283" r:id="rId16"/>
    <p:sldId id="291" r:id="rId17"/>
    <p:sldId id="292" r:id="rId18"/>
    <p:sldId id="297" r:id="rId19"/>
    <p:sldId id="29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18B"/>
    <a:srgbClr val="001545"/>
    <a:srgbClr val="00216C"/>
    <a:srgbClr val="FBFBFD"/>
    <a:srgbClr val="F6F9E7"/>
    <a:srgbClr val="F9F9E5"/>
    <a:srgbClr val="F9FBEF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1" autoAdjust="0"/>
    <p:restoredTop sz="95059" autoAdjust="0"/>
  </p:normalViewPr>
  <p:slideViewPr>
    <p:cSldViewPr snapToGrid="0">
      <p:cViewPr varScale="1">
        <p:scale>
          <a:sx n="74" d="100"/>
          <a:sy n="74" d="100"/>
        </p:scale>
        <p:origin x="5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11-02T14:10:31.741"/>
    </inkml:context>
    <inkml:brush xml:id="br0">
      <inkml:brushProperty name="width" value="0.33333" units="cm"/>
      <inkml:brushProperty name="height" value="0.66667" units="cm"/>
      <inkml:brushProperty name="color" value="#FEE599"/>
      <inkml:brushProperty name="tip" value="rectangle"/>
      <inkml:brushProperty name="rasterOp" value="maskPen"/>
      <inkml:brushProperty name="fitToCurve" value="1"/>
    </inkml:brush>
  </inkml:definitions>
  <inkml:trace contextRef="#ctx0" brushRef="#br0">0 71 0,'26'0'188,"2"0"-173,-1 0-15,-1 0 0,1 0 0,1 0 16,-2 0-16,1 0 0,1 0 0,-2-28 0,1 28 16,1 0-16,-2 0 0,1 0 0,1 0 93,-2 0-77,1 0-16,0 0 0,0 0 16,0 0-16,0 0 0,0 0 0,0 0 0,0 0 15,-1 0-15,2 0 16,-1 0 46,-1 0-62,2 0 16,-1 0 0,-1 0-16,2 0 15,-2 0-15,1 0 16,0 0 78,0 0-94,0 0 15,0 0 1,0 0-16,0 0 0,0 0 16,0 0 77,0 0-93,0 0 16,-1 0-16,2 0 0,-1 0 16,-1 0-16,-26 28 31,28-28 109,-1 0-77,-1 0-63,2 0 16,-1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11-02T14:10:48.025"/>
    </inkml:context>
    <inkml:brush xml:id="br0">
      <inkml:brushProperty name="width" value="0.33333" units="cm"/>
      <inkml:brushProperty name="height" value="0.66667" units="cm"/>
      <inkml:brushProperty name="color" value="#FEE599"/>
      <inkml:brushProperty name="tip" value="rectangle"/>
      <inkml:brushProperty name="rasterOp" value="maskPen"/>
      <inkml:brushProperty name="fitToCurve" value="1"/>
    </inkml:brush>
  </inkml:definitions>
  <inkml:trace contextRef="#ctx0" brushRef="#br0">0-1 0,'27'0'234,"0"0"-125,0 0-77,0 0-17,-1 0-15,2 0 16,-1 0-16,-1 0 0,2 0 0,-1 0 15,-1 0 251,1 0-266,1 0 16,-2 0-16,1 0 0,1 0 15,-2 0-15,1 0 16,0 0 78,0 0-94,0 0 15,0 0-15,-1 0 0,2 0 0,-1 0 0,-1 0 16,2 0-16,-2 0 0,1 0 0,0 0 0,0 0 203,0 0-187,0 0-16,0 0 15,0 0-15,-27 27 0,27-27 16,-1 0 109,2 0-109,-1 0-16,-1 0 0,2 0 218,-1 0-171,-27 29-16,26-29-31,1 0 16,1 0 0,-2 0 406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631710"/>
            <a:ext cx="3703782" cy="83127"/>
          </a:xfrm>
          <a:prstGeom prst="rect">
            <a:avLst/>
          </a:prstGeom>
          <a:solidFill>
            <a:srgbClr val="002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703782" y="6631710"/>
            <a:ext cx="3703782" cy="831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7407564" y="6631710"/>
            <a:ext cx="3703782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776" t="3396" r="43047" b="90414"/>
          <a:stretch/>
        </p:blipFill>
        <p:spPr>
          <a:xfrm>
            <a:off x="11277600" y="6007785"/>
            <a:ext cx="766619" cy="78556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5236" y="708406"/>
            <a:ext cx="11453092" cy="21267"/>
          </a:xfrm>
          <a:prstGeom prst="line">
            <a:avLst/>
          </a:prstGeom>
          <a:ln w="57150">
            <a:solidFill>
              <a:srgbClr val="001545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ㅇㅇ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95858" y="5518639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발표자 </a:t>
            </a:r>
            <a:r>
              <a:rPr lang="en-US" altLang="ko-KR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상 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540327" y="1563363"/>
            <a:ext cx="8266546" cy="2124364"/>
          </a:xfrm>
          <a:prstGeom prst="rect">
            <a:avLst/>
          </a:prstGeom>
          <a:solidFill>
            <a:srgbClr val="30318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946" y="2625545"/>
            <a:ext cx="71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장애인의 사고를 지켜주는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IOT KIT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6" t="3396" r="43047" b="90414"/>
          <a:stretch/>
        </p:blipFill>
        <p:spPr>
          <a:xfrm>
            <a:off x="645273" y="1839985"/>
            <a:ext cx="823309" cy="785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4982" y="6049820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 외 김기태 </a:t>
            </a:r>
            <a:r>
              <a:rPr lang="ko-KR" altLang="en-US" dirty="0" err="1"/>
              <a:t>우건희</a:t>
            </a:r>
            <a:endParaRPr lang="en-US" altLang="ko-KR" dirty="0"/>
          </a:p>
          <a:p>
            <a:r>
              <a:rPr lang="ko-KR" altLang="en-US" dirty="0"/>
              <a:t>정서윤 </a:t>
            </a:r>
            <a:r>
              <a:rPr lang="ko-KR" altLang="en-US" dirty="0" err="1"/>
              <a:t>이다빈</a:t>
            </a:r>
            <a:r>
              <a:rPr lang="ko-KR" altLang="en-US" dirty="0"/>
              <a:t> 곽민정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525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301F86-FA81-4426-A65E-7884F7F9A1B2}"/>
              </a:ext>
            </a:extLst>
          </p:cNvPr>
          <p:cNvSpPr/>
          <p:nvPr/>
        </p:nvSpPr>
        <p:spPr>
          <a:xfrm>
            <a:off x="5221681" y="1329906"/>
            <a:ext cx="1217901" cy="1182383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Dr.</a:t>
            </a:r>
          </a:p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Will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28E670-D981-46C1-8E99-D4D90409F21E}"/>
              </a:ext>
            </a:extLst>
          </p:cNvPr>
          <p:cNvSpPr/>
          <p:nvPr/>
        </p:nvSpPr>
        <p:spPr>
          <a:xfrm>
            <a:off x="2382976" y="1329905"/>
            <a:ext cx="1217901" cy="1182383"/>
          </a:xfrm>
          <a:prstGeom prst="ellipse">
            <a:avLst/>
          </a:prstGeom>
          <a:solidFill>
            <a:srgbClr val="00216C"/>
          </a:solidFill>
          <a:ln w="12700">
            <a:solidFill>
              <a:srgbClr val="001545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C096DC-3418-4623-9B3E-459E53FFF9CD}"/>
              </a:ext>
            </a:extLst>
          </p:cNvPr>
          <p:cNvSpPr/>
          <p:nvPr/>
        </p:nvSpPr>
        <p:spPr>
          <a:xfrm>
            <a:off x="8060386" y="1329904"/>
            <a:ext cx="1217901" cy="1182383"/>
          </a:xfrm>
          <a:prstGeom prst="ellipse">
            <a:avLst/>
          </a:prstGeom>
          <a:solidFill>
            <a:srgbClr val="00216C"/>
          </a:solidFill>
          <a:ln w="12700">
            <a:solidFill>
              <a:srgbClr val="001545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보호자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2AD24CD-9A68-4352-A48A-08085C643858}"/>
              </a:ext>
            </a:extLst>
          </p:cNvPr>
          <p:cNvSpPr/>
          <p:nvPr/>
        </p:nvSpPr>
        <p:spPr>
          <a:xfrm>
            <a:off x="3536875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교통정보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휠체어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이동가능정보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2F86B9-BC52-4F3F-A300-DC8ADC834F6B}"/>
              </a:ext>
            </a:extLst>
          </p:cNvPr>
          <p:cNvSpPr/>
          <p:nvPr/>
        </p:nvSpPr>
        <p:spPr>
          <a:xfrm>
            <a:off x="4886527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모임정보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D2EA70-5B84-4503-A2F2-FAB1C7D00EFD}"/>
              </a:ext>
            </a:extLst>
          </p:cNvPr>
          <p:cNvSpPr/>
          <p:nvPr/>
        </p:nvSpPr>
        <p:spPr>
          <a:xfrm>
            <a:off x="6228753" y="4526479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731F31-45A5-4B81-83A2-7DC6A38287E4}"/>
              </a:ext>
            </a:extLst>
          </p:cNvPr>
          <p:cNvSpPr/>
          <p:nvPr/>
        </p:nvSpPr>
        <p:spPr>
          <a:xfrm>
            <a:off x="7598891" y="4545362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건강정보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E7C3F5-EE12-4AAD-AAC1-B3B1060191BD}"/>
              </a:ext>
            </a:extLst>
          </p:cNvPr>
          <p:cNvSpPr/>
          <p:nvPr/>
        </p:nvSpPr>
        <p:spPr>
          <a:xfrm>
            <a:off x="8941311" y="4545362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E151E2D-10D1-4275-8B22-A5D46C6183C0}"/>
              </a:ext>
            </a:extLst>
          </p:cNvPr>
          <p:cNvSpPr/>
          <p:nvPr/>
        </p:nvSpPr>
        <p:spPr>
          <a:xfrm>
            <a:off x="2166737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장비정보</a:t>
            </a:r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1DDE628B-D5DC-4AB2-BF42-16EB8016CA02}"/>
              </a:ext>
            </a:extLst>
          </p:cNvPr>
          <p:cNvSpPr/>
          <p:nvPr/>
        </p:nvSpPr>
        <p:spPr>
          <a:xfrm>
            <a:off x="1708727" y="4243543"/>
            <a:ext cx="8601425" cy="1748254"/>
          </a:xfrm>
          <a:prstGeom prst="roundRect">
            <a:avLst>
              <a:gd name="adj" fmla="val 1825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751721-D48C-4A5B-A271-1C8177476A1B}"/>
              </a:ext>
            </a:extLst>
          </p:cNvPr>
          <p:cNvCxnSpPr>
            <a:stCxn id="3" idx="2"/>
          </p:cNvCxnSpPr>
          <p:nvPr/>
        </p:nvCxnSpPr>
        <p:spPr>
          <a:xfrm>
            <a:off x="5830631" y="3100094"/>
            <a:ext cx="0" cy="82900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9EF743-084E-48F5-BFE9-88FF4AD1EE8D}"/>
              </a:ext>
            </a:extLst>
          </p:cNvPr>
          <p:cNvSpPr txBox="1"/>
          <p:nvPr/>
        </p:nvSpPr>
        <p:spPr>
          <a:xfrm>
            <a:off x="4754776" y="3989578"/>
            <a:ext cx="23660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위치기반 종합 정보제공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4B50D-A8E7-4582-8B15-A2DE740B1580}"/>
              </a:ext>
            </a:extLst>
          </p:cNvPr>
          <p:cNvSpPr txBox="1"/>
          <p:nvPr/>
        </p:nvSpPr>
        <p:spPr>
          <a:xfrm>
            <a:off x="5886393" y="3175504"/>
            <a:ext cx="21739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AutoNum type="arabicPeriod"/>
            </a:pPr>
            <a:r>
              <a:rPr lang="ko-KR" altLang="en-US" sz="1400" b="1" dirty="0"/>
              <a:t>개별확보</a:t>
            </a:r>
            <a:endParaRPr lang="en-US" altLang="ko-KR" sz="1400" b="1" dirty="0"/>
          </a:p>
          <a:p>
            <a:pPr marL="457189" indent="-457189">
              <a:buAutoNum type="arabicPeriod"/>
            </a:pPr>
            <a:r>
              <a:rPr lang="en-US" altLang="ko-KR" sz="1400" b="1" dirty="0"/>
              <a:t>Community </a:t>
            </a:r>
            <a:r>
              <a:rPr lang="ko-KR" altLang="en-US" sz="1400" b="1" dirty="0"/>
              <a:t>연계</a:t>
            </a:r>
            <a:endParaRPr lang="en-US" altLang="ko-KR" sz="1400" b="1" dirty="0"/>
          </a:p>
          <a:p>
            <a:pPr marL="457189" indent="-457189">
              <a:buAutoNum type="arabicPeriod"/>
            </a:pPr>
            <a:r>
              <a:rPr lang="ko-KR" altLang="en-US" sz="1400" b="1" dirty="0"/>
              <a:t>공공정보 </a:t>
            </a:r>
            <a:r>
              <a:rPr lang="en-US" altLang="ko-KR" sz="1400" b="1" dirty="0"/>
              <a:t>Crawling</a:t>
            </a:r>
            <a:endParaRPr lang="ko-KR" altLang="en-US" sz="14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3BF191-75F9-4D33-A5D0-A30C45602AF8}"/>
              </a:ext>
            </a:extLst>
          </p:cNvPr>
          <p:cNvCxnSpPr>
            <a:stCxn id="8" idx="2"/>
            <a:endCxn id="9" idx="6"/>
          </p:cNvCxnSpPr>
          <p:nvPr/>
        </p:nvCxnSpPr>
        <p:spPr>
          <a:xfrm flipH="1">
            <a:off x="3765233" y="1921098"/>
            <a:ext cx="1456449" cy="19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BF0ADD-1612-4B0B-875A-2B395AF8829D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6439582" y="1921098"/>
            <a:ext cx="1359947" cy="87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2EE01A-BD60-4E4C-B9D5-409995599183}"/>
              </a:ext>
            </a:extLst>
          </p:cNvPr>
          <p:cNvSpPr txBox="1"/>
          <p:nvPr/>
        </p:nvSpPr>
        <p:spPr>
          <a:xfrm>
            <a:off x="4099871" y="196616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Pushing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CB1DC1-89D6-4883-A5DC-E06D37800023}"/>
              </a:ext>
            </a:extLst>
          </p:cNvPr>
          <p:cNvSpPr txBox="1"/>
          <p:nvPr/>
        </p:nvSpPr>
        <p:spPr>
          <a:xfrm>
            <a:off x="6727953" y="198097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Pushing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35442" y="2520936"/>
            <a:ext cx="2990378" cy="579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사용자와 보호자 정보 확보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허브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(hub)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역할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5848" y="285514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317987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05848" y="28551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개발 예정 플랫폼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05848" y="10363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00115" y="5001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208679" y="957318"/>
            <a:ext cx="3413908" cy="5599123"/>
            <a:chOff x="1060815" y="957320"/>
            <a:chExt cx="2908569" cy="5971604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060815" y="957320"/>
              <a:ext cx="2908569" cy="5971604"/>
            </a:xfrm>
            <a:prstGeom prst="roundRect">
              <a:avLst>
                <a:gd name="adj" fmla="val 726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403000" y="1070644"/>
              <a:ext cx="342185" cy="601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8" name="타원 37"/>
            <p:cNvSpPr/>
            <p:nvPr/>
          </p:nvSpPr>
          <p:spPr>
            <a:xfrm>
              <a:off x="3370561" y="1005947"/>
              <a:ext cx="171092" cy="189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타원 38"/>
            <p:cNvSpPr/>
            <p:nvPr/>
          </p:nvSpPr>
          <p:spPr>
            <a:xfrm>
              <a:off x="2342898" y="6498282"/>
              <a:ext cx="342185" cy="3791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5"/>
            <a:stretch/>
          </p:blipFill>
          <p:spPr>
            <a:xfrm>
              <a:off x="1192834" y="1291692"/>
              <a:ext cx="2642312" cy="508378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13" t="48936" r="22494" b="42695"/>
            <a:stretch/>
          </p:blipFill>
          <p:spPr>
            <a:xfrm>
              <a:off x="1227314" y="2149815"/>
              <a:ext cx="2093529" cy="447471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6459166" y="957319"/>
            <a:ext cx="3414409" cy="5599123"/>
            <a:chOff x="3978742" y="1059788"/>
            <a:chExt cx="2664879" cy="5599123"/>
          </a:xfrm>
        </p:grpSpPr>
        <p:grpSp>
          <p:nvGrpSpPr>
            <p:cNvPr id="40" name="그룹 39"/>
            <p:cNvGrpSpPr/>
            <p:nvPr/>
          </p:nvGrpSpPr>
          <p:grpSpPr>
            <a:xfrm>
              <a:off x="3978742" y="1059788"/>
              <a:ext cx="2664879" cy="5599123"/>
              <a:chOff x="1060815" y="957320"/>
              <a:chExt cx="2908569" cy="5971604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1060815" y="957320"/>
                <a:ext cx="2908569" cy="5971604"/>
              </a:xfrm>
              <a:prstGeom prst="roundRect">
                <a:avLst>
                  <a:gd name="adj" fmla="val 726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1403000" y="1070644"/>
                <a:ext cx="342185" cy="601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3370561" y="1005947"/>
                <a:ext cx="171092" cy="189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2342898" y="6498282"/>
                <a:ext cx="342185" cy="3791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25"/>
              <a:stretch/>
            </p:blipFill>
            <p:spPr>
              <a:xfrm>
                <a:off x="1192834" y="1291692"/>
                <a:ext cx="2642312" cy="5083789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13" t="48936" r="22494" b="42695"/>
              <a:stretch/>
            </p:blipFill>
            <p:spPr>
              <a:xfrm>
                <a:off x="1227314" y="2149815"/>
                <a:ext cx="2093529" cy="447471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4099701" y="1379220"/>
              <a:ext cx="2420930" cy="4715176"/>
              <a:chOff x="7404827" y="1264921"/>
              <a:chExt cx="2420930" cy="471517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827" y="1264921"/>
                <a:ext cx="2420930" cy="4715176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13" t="48936" r="22494" b="42695"/>
              <a:stretch/>
            </p:blipFill>
            <p:spPr>
              <a:xfrm>
                <a:off x="7567371" y="1583460"/>
                <a:ext cx="2093529" cy="771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056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05848" y="285514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SWOT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57" y="993400"/>
            <a:ext cx="6285826" cy="52933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3937" y="1111550"/>
            <a:ext cx="2974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브랜드 가치 작음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저렴한 비용으로 제공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자급력 부족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정부 지원금 확보</a:t>
            </a:r>
            <a:endParaRPr lang="en-US" altLang="ko-K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921757" y="1339273"/>
            <a:ext cx="2974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현존하지 않음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조립되는 부품 신뢰도 높음</a:t>
            </a:r>
            <a:endParaRPr lang="en-US" altLang="ko-KR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13937" y="4911410"/>
            <a:ext cx="29741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진입장벽 다소 낮음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다양한 </a:t>
            </a:r>
            <a:r>
              <a:rPr lang="ko-KR" altLang="en-US" sz="1400" dirty="0" err="1"/>
              <a:t>제품군에</a:t>
            </a:r>
            <a:r>
              <a:rPr lang="ko-KR" altLang="en-US" sz="1400" dirty="0"/>
              <a:t> 대한 지속적     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개발</a:t>
            </a:r>
            <a:endParaRPr lang="en-US" altLang="ko-KR" sz="1400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인력 부족 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추후 인력 충당 계획</a:t>
            </a:r>
            <a:endParaRPr lang="en-US" altLang="ko-KR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921757" y="5061527"/>
            <a:ext cx="2974108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보조이동기구 증가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정부 보조금 지급 확대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6401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5848" y="285514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경쟁사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869963" y="1995320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38849"/>
              </p:ext>
            </p:extLst>
          </p:nvPr>
        </p:nvGraphicFramePr>
        <p:xfrm>
          <a:off x="2124363" y="1439122"/>
          <a:ext cx="8128000" cy="488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215956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7191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79190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52767847"/>
                    </a:ext>
                  </a:extLst>
                </a:gridCol>
              </a:tblGrid>
              <a:tr h="46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울타리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Saferway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바톤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Dr.will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6571"/>
                  </a:ext>
                </a:extLst>
              </a:tr>
              <a:tr h="113022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97052"/>
                  </a:ext>
                </a:extLst>
              </a:tr>
              <a:tr h="81051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862882"/>
                  </a:ext>
                </a:extLst>
              </a:tr>
              <a:tr h="857092"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장소 </a:t>
                      </a:r>
                      <a:r>
                        <a:rPr lang="ko-KR" altLang="en-US" sz="14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등록후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도착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출발 전송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영상과 위치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친구들</a:t>
                      </a:r>
                      <a:r>
                        <a:rPr lang="ko-KR" altLang="en-US" sz="14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전송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응급구조신호 전송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응급구조신호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전송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2380"/>
                  </a:ext>
                </a:extLst>
              </a:tr>
              <a:tr h="745297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유료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10,000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</a:t>
                      </a:r>
                      <a:endParaRPr lang="en-US" altLang="ko-KR" sz="1400" baseline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10708"/>
                  </a:ext>
                </a:extLst>
              </a:tr>
              <a:tr h="880929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한달 무료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 이후 유료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동작 시에만 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 가능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비싼 가격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(8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만원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낮은 인지도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54752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1311563" y="3145059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11563" y="3974662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11563" y="4753540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11563" y="5532417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BC7925-1495-4B54-9708-717ED23A0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9488" r="61765" b="71866"/>
          <a:stretch/>
        </p:blipFill>
        <p:spPr>
          <a:xfrm>
            <a:off x="2466109" y="2075794"/>
            <a:ext cx="1468581" cy="8336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06800B-F5FF-4282-BFD4-E7721B394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0" t="8398" r="61314" b="71743"/>
          <a:stretch/>
        </p:blipFill>
        <p:spPr>
          <a:xfrm>
            <a:off x="4399487" y="2075793"/>
            <a:ext cx="1576440" cy="8336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8E9147-3F2C-4E62-8F81-38552DE3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5" t="27778" r="43689" b="50112"/>
          <a:stretch/>
        </p:blipFill>
        <p:spPr>
          <a:xfrm>
            <a:off x="6440724" y="2075793"/>
            <a:ext cx="1539494" cy="8336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76" t="3396" r="43047" b="90414"/>
          <a:stretch/>
        </p:blipFill>
        <p:spPr>
          <a:xfrm>
            <a:off x="8515778" y="2075793"/>
            <a:ext cx="1487203" cy="8336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82109" y="93612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</a:t>
            </a:r>
            <a:r>
              <a:rPr lang="ko-KR" altLang="en-US" dirty="0"/>
              <a:t>만 존재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10776" y="93612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차량용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52012" y="93013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약자용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28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>
            <a:off x="1939636" y="5181601"/>
            <a:ext cx="8700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503054" y="1644073"/>
            <a:ext cx="0" cy="4045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34255" y="505229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59709" y="113607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기능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701307" y="3850675"/>
            <a:ext cx="1293092" cy="1293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울타리</a:t>
            </a:r>
          </a:p>
        </p:txBody>
      </p:sp>
      <p:sp>
        <p:nvSpPr>
          <p:cNvPr id="25" name="타원 24"/>
          <p:cNvSpPr/>
          <p:nvPr/>
        </p:nvSpPr>
        <p:spPr>
          <a:xfrm>
            <a:off x="2899559" y="2766291"/>
            <a:ext cx="1293092" cy="1293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세이퍼</a:t>
            </a:r>
            <a:endParaRPr lang="en-US" altLang="ko-KR" sz="1400" dirty="0"/>
          </a:p>
          <a:p>
            <a:pPr algn="ctr"/>
            <a:r>
              <a:rPr lang="ko-KR" altLang="en-US" sz="1400" dirty="0"/>
              <a:t>웨이</a:t>
            </a:r>
          </a:p>
        </p:txBody>
      </p:sp>
      <p:sp>
        <p:nvSpPr>
          <p:cNvPr id="26" name="타원 25"/>
          <p:cNvSpPr/>
          <p:nvPr/>
        </p:nvSpPr>
        <p:spPr>
          <a:xfrm>
            <a:off x="9342911" y="3768437"/>
            <a:ext cx="1293092" cy="1293092"/>
          </a:xfrm>
          <a:prstGeom prst="ellipse">
            <a:avLst/>
          </a:prstGeom>
          <a:solidFill>
            <a:srgbClr val="30318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바톤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5514109" y="1246910"/>
            <a:ext cx="1551708" cy="1551708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5848" y="285514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경쟁사 분석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포지셔닝 맵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4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B4BFB26-76A3-4514-BCA9-6041CD99E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7715"/>
              </p:ext>
            </p:extLst>
          </p:nvPr>
        </p:nvGraphicFramePr>
        <p:xfrm>
          <a:off x="1279236" y="981364"/>
          <a:ext cx="9633529" cy="505921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2271">
                  <a:extLst>
                    <a:ext uri="{9D8B030D-6E8A-4147-A177-3AD203B41FA5}">
                      <a16:colId xmlns:a16="http://schemas.microsoft.com/office/drawing/2014/main" val="1151304484"/>
                    </a:ext>
                  </a:extLst>
                </a:gridCol>
                <a:gridCol w="1362022">
                  <a:extLst>
                    <a:ext uri="{9D8B030D-6E8A-4147-A177-3AD203B41FA5}">
                      <a16:colId xmlns:a16="http://schemas.microsoft.com/office/drawing/2014/main" val="727530817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4092934163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82044192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5433230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250703102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55181334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4279968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66737705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60985144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7281169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057027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45000782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95012998"/>
                    </a:ext>
                  </a:extLst>
                </a:gridCol>
              </a:tblGrid>
              <a:tr h="26841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99560"/>
                  </a:ext>
                </a:extLst>
              </a:tr>
              <a:tr h="26841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M7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M8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M9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M10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Q3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Q4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63855"/>
                  </a:ext>
                </a:extLst>
              </a:tr>
              <a:tr h="268415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하드웨어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5214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 개발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315285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 개발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886636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양산화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08343"/>
                  </a:ext>
                </a:extLst>
              </a:tr>
              <a:tr h="422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기획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시장조사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84949"/>
                  </a:ext>
                </a:extLst>
              </a:tr>
              <a:tr h="26841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판촉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8629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커뮤니티조사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07877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 광고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7579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판촉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81933"/>
                  </a:ext>
                </a:extLst>
              </a:tr>
              <a:tr h="268415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자금조달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크라운드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펀딩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22122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상생서포터즈</a:t>
                      </a: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청년</a:t>
                      </a:r>
                      <a:r>
                        <a:rPr lang="en-US" altLang="ko-KR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창업 프로그램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75718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기술혁신형 창업기업 지원사업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52922"/>
                  </a:ext>
                </a:extLst>
              </a:tr>
              <a:tr h="268415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 설립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330018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시제품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333053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소셜 마켓 입점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1166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9992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407835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95712"/>
              </p:ext>
            </p:extLst>
          </p:nvPr>
        </p:nvGraphicFramePr>
        <p:xfrm>
          <a:off x="2304056" y="1433484"/>
          <a:ext cx="6322002" cy="158997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053667">
                  <a:extLst>
                    <a:ext uri="{9D8B030D-6E8A-4147-A177-3AD203B41FA5}">
                      <a16:colId xmlns:a16="http://schemas.microsoft.com/office/drawing/2014/main" val="2396449682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1934600918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2224439386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247716228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405380163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3043703675"/>
                    </a:ext>
                  </a:extLst>
                </a:gridCol>
              </a:tblGrid>
              <a:tr h="21320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고정비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변동비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673490"/>
                  </a:ext>
                </a:extLst>
              </a:tr>
              <a:tr h="213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가격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758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동아리실 사용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마케팅비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441613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75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가공비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55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210680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240120"/>
                  </a:ext>
                </a:extLst>
              </a:tr>
              <a:tr h="2132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2100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56000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0345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676360"/>
              </p:ext>
            </p:extLst>
          </p:nvPr>
        </p:nvGraphicFramePr>
        <p:xfrm>
          <a:off x="2357786" y="3758558"/>
          <a:ext cx="6268979" cy="249870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089659">
                  <a:extLst>
                    <a:ext uri="{9D8B030D-6E8A-4147-A177-3AD203B41FA5}">
                      <a16:colId xmlns:a16="http://schemas.microsoft.com/office/drawing/2014/main" val="2626024126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452972855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1972474163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2879930440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3984625527"/>
                    </a:ext>
                  </a:extLst>
                </a:gridCol>
              </a:tblGrid>
              <a:tr h="23980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소요자금 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조달 계획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59669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내용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조달방법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내용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53394"/>
                  </a:ext>
                </a:extLst>
              </a:tr>
              <a:tr h="375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6,000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850" kern="1200" dirty="0">
                          <a:effectLst/>
                        </a:rPr>
                        <a:t>상생서포터즈 청년</a:t>
                      </a:r>
                      <a:r>
                        <a:rPr lang="en-US" altLang="ko-KR" sz="850" kern="1200" dirty="0">
                          <a:effectLst/>
                        </a:rPr>
                        <a:t>·</a:t>
                      </a:r>
                      <a:r>
                        <a:rPr lang="ko-KR" altLang="en-US" sz="850" kern="1200" dirty="0">
                          <a:effectLst/>
                        </a:rPr>
                        <a:t>창업 프로그램</a:t>
                      </a:r>
                      <a:endParaRPr lang="ko-KR" altLang="en-US" sz="85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effectLst/>
                        </a:rPr>
                        <a:t>2019</a:t>
                      </a:r>
                      <a:r>
                        <a:rPr lang="ko-KR" altLang="en-US" sz="1000" kern="100" spc="0" dirty="0">
                          <a:effectLst/>
                        </a:rPr>
                        <a:t>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chemeClr val="dk1"/>
                          </a:solidFill>
                          <a:effectLst/>
                        </a:rPr>
                        <a:t>30,000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68220"/>
                  </a:ext>
                </a:extLst>
              </a:tr>
              <a:tr h="395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450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effectLst/>
                        </a:rPr>
                        <a:t>기술혁신형</a:t>
                      </a:r>
                      <a:r>
                        <a:rPr lang="ko-KR" altLang="en-US" sz="900" kern="1200" dirty="0">
                          <a:effectLst/>
                        </a:rPr>
                        <a:t> 창업기업 지원사업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/>
                        <a:t>2019</a:t>
                      </a:r>
                      <a:r>
                        <a:rPr lang="ko-KR" altLang="en-US" sz="1050" dirty="0"/>
                        <a:t>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/>
                        <a:t>30,000</a:t>
                      </a:r>
                      <a:endParaRPr lang="ko-KR" altLang="en-US" sz="105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777932"/>
                  </a:ext>
                </a:extLst>
              </a:tr>
              <a:tr h="3213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600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와디즈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크라우드 펀딩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15,000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685653"/>
                  </a:ext>
                </a:extLst>
              </a:tr>
              <a:tr h="4300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마케팅비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2,000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 예비 청년창업자 육성사업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85465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생산비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41,250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157960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합계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54,825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605612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16133" y="993400"/>
            <a:ext cx="186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자금 소요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9333" y="3306433"/>
            <a:ext cx="202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개월 자금조달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516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3910635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65">
            <a:extLst>
              <a:ext uri="{FF2B5EF4-FFF2-40B4-BE49-F238E27FC236}">
                <a16:creationId xmlns:a16="http://schemas.microsoft.com/office/drawing/2014/main" id="{55B033E3-8ED0-42ED-A5A1-5AD8BDB258BE}"/>
              </a:ext>
            </a:extLst>
          </p:cNvPr>
          <p:cNvSpPr/>
          <p:nvPr/>
        </p:nvSpPr>
        <p:spPr>
          <a:xfrm>
            <a:off x="3324722" y="3180350"/>
            <a:ext cx="8499618" cy="1747683"/>
          </a:xfrm>
          <a:custGeom>
            <a:avLst/>
            <a:gdLst>
              <a:gd name="connsiteX0" fmla="*/ 21444 w 8535129"/>
              <a:gd name="connsiteY0" fmla="*/ 1514464 h 1521174"/>
              <a:gd name="connsiteX1" fmla="*/ 65832 w 8535129"/>
              <a:gd name="connsiteY1" fmla="*/ 1478953 h 1521174"/>
              <a:gd name="connsiteX2" fmla="*/ 571859 w 8535129"/>
              <a:gd name="connsiteY2" fmla="*/ 1194868 h 1521174"/>
              <a:gd name="connsiteX3" fmla="*/ 1051253 w 8535129"/>
              <a:gd name="connsiteY3" fmla="*/ 1035069 h 1521174"/>
              <a:gd name="connsiteX4" fmla="*/ 1646057 w 8535129"/>
              <a:gd name="connsiteY4" fmla="*/ 884149 h 1521174"/>
              <a:gd name="connsiteX5" fmla="*/ 1983409 w 8535129"/>
              <a:gd name="connsiteY5" fmla="*/ 875271 h 1521174"/>
              <a:gd name="connsiteX6" fmla="*/ 2294127 w 8535129"/>
              <a:gd name="connsiteY6" fmla="*/ 875271 h 1521174"/>
              <a:gd name="connsiteX7" fmla="*/ 2835665 w 8535129"/>
              <a:gd name="connsiteY7" fmla="*/ 875271 h 1521174"/>
              <a:gd name="connsiteX8" fmla="*/ 3244038 w 8535129"/>
              <a:gd name="connsiteY8" fmla="*/ 866394 h 1521174"/>
              <a:gd name="connsiteX9" fmla="*/ 3705677 w 8535129"/>
              <a:gd name="connsiteY9" fmla="*/ 795372 h 1521174"/>
              <a:gd name="connsiteX10" fmla="*/ 4025273 w 8535129"/>
              <a:gd name="connsiteY10" fmla="*/ 715473 h 1521174"/>
              <a:gd name="connsiteX11" fmla="*/ 4176193 w 8535129"/>
              <a:gd name="connsiteY11" fmla="*/ 706596 h 1521174"/>
              <a:gd name="connsiteX12" fmla="*/ 4478034 w 8535129"/>
              <a:gd name="connsiteY12" fmla="*/ 688840 h 1521174"/>
              <a:gd name="connsiteX13" fmla="*/ 4699976 w 8535129"/>
              <a:gd name="connsiteY13" fmla="*/ 653330 h 1521174"/>
              <a:gd name="connsiteX14" fmla="*/ 4895284 w 8535129"/>
              <a:gd name="connsiteY14" fmla="*/ 591186 h 1521174"/>
              <a:gd name="connsiteX15" fmla="*/ 5410189 w 8535129"/>
              <a:gd name="connsiteY15" fmla="*/ 502409 h 1521174"/>
              <a:gd name="connsiteX16" fmla="*/ 5925094 w 8535129"/>
              <a:gd name="connsiteY16" fmla="*/ 395877 h 1521174"/>
              <a:gd name="connsiteX17" fmla="*/ 7105824 w 8535129"/>
              <a:gd name="connsiteY17" fmla="*/ 182813 h 1521174"/>
              <a:gd name="connsiteX18" fmla="*/ 7984713 w 8535129"/>
              <a:gd name="connsiteY18" fmla="*/ 76281 h 1521174"/>
              <a:gd name="connsiteX19" fmla="*/ 8384209 w 8535129"/>
              <a:gd name="connsiteY19" fmla="*/ 5260 h 1521174"/>
              <a:gd name="connsiteX20" fmla="*/ 8526251 w 8535129"/>
              <a:gd name="connsiteY20" fmla="*/ 5260 h 1521174"/>
              <a:gd name="connsiteX21" fmla="*/ 8535129 w 8535129"/>
              <a:gd name="connsiteY21" fmla="*/ 5260 h 152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35129" h="1521174">
                <a:moveTo>
                  <a:pt x="21444" y="1514464"/>
                </a:moveTo>
                <a:cubicBezTo>
                  <a:pt x="-2230" y="1523341"/>
                  <a:pt x="-25904" y="1532219"/>
                  <a:pt x="65832" y="1478953"/>
                </a:cubicBezTo>
                <a:cubicBezTo>
                  <a:pt x="157568" y="1425687"/>
                  <a:pt x="407622" y="1268849"/>
                  <a:pt x="571859" y="1194868"/>
                </a:cubicBezTo>
                <a:cubicBezTo>
                  <a:pt x="736096" y="1120887"/>
                  <a:pt x="872220" y="1086855"/>
                  <a:pt x="1051253" y="1035069"/>
                </a:cubicBezTo>
                <a:cubicBezTo>
                  <a:pt x="1230286" y="983282"/>
                  <a:pt x="1490698" y="910782"/>
                  <a:pt x="1646057" y="884149"/>
                </a:cubicBezTo>
                <a:cubicBezTo>
                  <a:pt x="1801416" y="857516"/>
                  <a:pt x="1875397" y="876751"/>
                  <a:pt x="1983409" y="875271"/>
                </a:cubicBezTo>
                <a:cubicBezTo>
                  <a:pt x="2091421" y="873791"/>
                  <a:pt x="2294127" y="875271"/>
                  <a:pt x="2294127" y="875271"/>
                </a:cubicBezTo>
                <a:lnTo>
                  <a:pt x="2835665" y="875271"/>
                </a:lnTo>
                <a:cubicBezTo>
                  <a:pt x="2993983" y="873792"/>
                  <a:pt x="3099036" y="879710"/>
                  <a:pt x="3244038" y="866394"/>
                </a:cubicBezTo>
                <a:cubicBezTo>
                  <a:pt x="3389040" y="853078"/>
                  <a:pt x="3575471" y="820525"/>
                  <a:pt x="3705677" y="795372"/>
                </a:cubicBezTo>
                <a:cubicBezTo>
                  <a:pt x="3835883" y="770219"/>
                  <a:pt x="3946854" y="730269"/>
                  <a:pt x="4025273" y="715473"/>
                </a:cubicBezTo>
                <a:cubicBezTo>
                  <a:pt x="4103692" y="700677"/>
                  <a:pt x="4176193" y="706596"/>
                  <a:pt x="4176193" y="706596"/>
                </a:cubicBezTo>
                <a:cubicBezTo>
                  <a:pt x="4251653" y="702157"/>
                  <a:pt x="4390737" y="697718"/>
                  <a:pt x="4478034" y="688840"/>
                </a:cubicBezTo>
                <a:cubicBezTo>
                  <a:pt x="4565331" y="679962"/>
                  <a:pt x="4630434" y="669606"/>
                  <a:pt x="4699976" y="653330"/>
                </a:cubicBezTo>
                <a:cubicBezTo>
                  <a:pt x="4769518" y="637054"/>
                  <a:pt x="4776915" y="616339"/>
                  <a:pt x="4895284" y="591186"/>
                </a:cubicBezTo>
                <a:cubicBezTo>
                  <a:pt x="5013653" y="566033"/>
                  <a:pt x="5238554" y="534960"/>
                  <a:pt x="5410189" y="502409"/>
                </a:cubicBezTo>
                <a:cubicBezTo>
                  <a:pt x="5581824" y="469858"/>
                  <a:pt x="5925094" y="395877"/>
                  <a:pt x="5925094" y="395877"/>
                </a:cubicBezTo>
                <a:cubicBezTo>
                  <a:pt x="6207700" y="342611"/>
                  <a:pt x="6762554" y="236079"/>
                  <a:pt x="7105824" y="182813"/>
                </a:cubicBezTo>
                <a:cubicBezTo>
                  <a:pt x="7449094" y="129547"/>
                  <a:pt x="7771649" y="105873"/>
                  <a:pt x="7984713" y="76281"/>
                </a:cubicBezTo>
                <a:cubicBezTo>
                  <a:pt x="8197777" y="46689"/>
                  <a:pt x="8293953" y="17097"/>
                  <a:pt x="8384209" y="5260"/>
                </a:cubicBezTo>
                <a:cubicBezTo>
                  <a:pt x="8474465" y="-6577"/>
                  <a:pt x="8526251" y="5260"/>
                  <a:pt x="8526251" y="5260"/>
                </a:cubicBezTo>
                <a:lnTo>
                  <a:pt x="8535129" y="5260"/>
                </a:ln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5C237D8-22E8-4F74-9746-DC1169D3FB35}"/>
              </a:ext>
            </a:extLst>
          </p:cNvPr>
          <p:cNvCxnSpPr/>
          <p:nvPr/>
        </p:nvCxnSpPr>
        <p:spPr>
          <a:xfrm>
            <a:off x="10912596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34D0C6-E32F-494A-BD57-6FA95CB61DA7}"/>
              </a:ext>
            </a:extLst>
          </p:cNvPr>
          <p:cNvGrpSpPr/>
          <p:nvPr/>
        </p:nvGrpSpPr>
        <p:grpSpPr>
          <a:xfrm>
            <a:off x="388051" y="1350096"/>
            <a:ext cx="11277600" cy="5162549"/>
            <a:chOff x="495300" y="1009651"/>
            <a:chExt cx="11277600" cy="5162549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B210403-242D-442E-BF4D-06309195E1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5875" y="1009651"/>
              <a:ext cx="0" cy="51625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9007668-9A0B-4B9F-9EBA-EFF5C2FED8FE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4619625"/>
              <a:ext cx="11277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C05A500-0F67-47D7-8010-482F2ACFBB4C}"/>
              </a:ext>
            </a:extLst>
          </p:cNvPr>
          <p:cNvSpPr txBox="1"/>
          <p:nvPr/>
        </p:nvSpPr>
        <p:spPr>
          <a:xfrm>
            <a:off x="3082997" y="49600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2018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A6126-C1C8-4E5F-B119-6A23A3896D2A}"/>
              </a:ext>
            </a:extLst>
          </p:cNvPr>
          <p:cNvSpPr txBox="1"/>
          <p:nvPr/>
        </p:nvSpPr>
        <p:spPr>
          <a:xfrm>
            <a:off x="5464248" y="49410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2019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C8F74-9E3B-48B0-B78D-24C1999FFB2C}"/>
              </a:ext>
            </a:extLst>
          </p:cNvPr>
          <p:cNvSpPr txBox="1"/>
          <p:nvPr/>
        </p:nvSpPr>
        <p:spPr>
          <a:xfrm>
            <a:off x="7955034" y="49600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2020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017BC-6B34-4219-B87F-84681D85ACEF}"/>
              </a:ext>
            </a:extLst>
          </p:cNvPr>
          <p:cNvSpPr txBox="1"/>
          <p:nvPr/>
        </p:nvSpPr>
        <p:spPr>
          <a:xfrm>
            <a:off x="10336285" y="49410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</a:t>
            </a:r>
            <a:endParaRPr lang="ko-KR" altLang="en-US" sz="1200" dirty="0"/>
          </a:p>
        </p:txBody>
      </p:sp>
      <p:sp>
        <p:nvSpPr>
          <p:cNvPr id="15" name="자유형: 도형 59">
            <a:extLst>
              <a:ext uri="{FF2B5EF4-FFF2-40B4-BE49-F238E27FC236}">
                <a16:creationId xmlns:a16="http://schemas.microsoft.com/office/drawing/2014/main" id="{DB6D6B51-37D7-4234-96AE-B2AB9193550E}"/>
              </a:ext>
            </a:extLst>
          </p:cNvPr>
          <p:cNvSpPr/>
          <p:nvPr/>
        </p:nvSpPr>
        <p:spPr>
          <a:xfrm>
            <a:off x="4550476" y="3865989"/>
            <a:ext cx="6391275" cy="1095375"/>
          </a:xfrm>
          <a:custGeom>
            <a:avLst/>
            <a:gdLst>
              <a:gd name="connsiteX0" fmla="*/ 0 w 6391275"/>
              <a:gd name="connsiteY0" fmla="*/ 1095375 h 1095375"/>
              <a:gd name="connsiteX1" fmla="*/ 609600 w 6391275"/>
              <a:gd name="connsiteY1" fmla="*/ 876300 h 1095375"/>
              <a:gd name="connsiteX2" fmla="*/ 942975 w 6391275"/>
              <a:gd name="connsiteY2" fmla="*/ 800100 h 1095375"/>
              <a:gd name="connsiteX3" fmla="*/ 1219200 w 6391275"/>
              <a:gd name="connsiteY3" fmla="*/ 781050 h 1095375"/>
              <a:gd name="connsiteX4" fmla="*/ 1676400 w 6391275"/>
              <a:gd name="connsiteY4" fmla="*/ 781050 h 1095375"/>
              <a:gd name="connsiteX5" fmla="*/ 2019300 w 6391275"/>
              <a:gd name="connsiteY5" fmla="*/ 781050 h 1095375"/>
              <a:gd name="connsiteX6" fmla="*/ 2695575 w 6391275"/>
              <a:gd name="connsiteY6" fmla="*/ 676275 h 1095375"/>
              <a:gd name="connsiteX7" fmla="*/ 3381375 w 6391275"/>
              <a:gd name="connsiteY7" fmla="*/ 647700 h 1095375"/>
              <a:gd name="connsiteX8" fmla="*/ 3486150 w 6391275"/>
              <a:gd name="connsiteY8" fmla="*/ 647700 h 1095375"/>
              <a:gd name="connsiteX9" fmla="*/ 3867150 w 6391275"/>
              <a:gd name="connsiteY9" fmla="*/ 523875 h 1095375"/>
              <a:gd name="connsiteX10" fmla="*/ 4048125 w 6391275"/>
              <a:gd name="connsiteY10" fmla="*/ 495300 h 1095375"/>
              <a:gd name="connsiteX11" fmla="*/ 4686300 w 6391275"/>
              <a:gd name="connsiteY11" fmla="*/ 257175 h 1095375"/>
              <a:gd name="connsiteX12" fmla="*/ 5067300 w 6391275"/>
              <a:gd name="connsiteY12" fmla="*/ 171450 h 1095375"/>
              <a:gd name="connsiteX13" fmla="*/ 5467350 w 6391275"/>
              <a:gd name="connsiteY13" fmla="*/ 95250 h 1095375"/>
              <a:gd name="connsiteX14" fmla="*/ 6391275 w 6391275"/>
              <a:gd name="connsiteY14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91275" h="1095375">
                <a:moveTo>
                  <a:pt x="0" y="1095375"/>
                </a:moveTo>
                <a:cubicBezTo>
                  <a:pt x="226219" y="1010443"/>
                  <a:pt x="452438" y="925512"/>
                  <a:pt x="609600" y="876300"/>
                </a:cubicBezTo>
                <a:cubicBezTo>
                  <a:pt x="766762" y="827088"/>
                  <a:pt x="841375" y="815975"/>
                  <a:pt x="942975" y="800100"/>
                </a:cubicBezTo>
                <a:cubicBezTo>
                  <a:pt x="1044575" y="784225"/>
                  <a:pt x="1096963" y="784225"/>
                  <a:pt x="1219200" y="781050"/>
                </a:cubicBezTo>
                <a:cubicBezTo>
                  <a:pt x="1341437" y="777875"/>
                  <a:pt x="1676400" y="781050"/>
                  <a:pt x="1676400" y="781050"/>
                </a:cubicBezTo>
                <a:cubicBezTo>
                  <a:pt x="1809750" y="781050"/>
                  <a:pt x="1849438" y="798512"/>
                  <a:pt x="2019300" y="781050"/>
                </a:cubicBezTo>
                <a:cubicBezTo>
                  <a:pt x="2189162" y="763588"/>
                  <a:pt x="2468563" y="698500"/>
                  <a:pt x="2695575" y="676275"/>
                </a:cubicBezTo>
                <a:cubicBezTo>
                  <a:pt x="2922587" y="654050"/>
                  <a:pt x="3249613" y="652462"/>
                  <a:pt x="3381375" y="647700"/>
                </a:cubicBezTo>
                <a:cubicBezTo>
                  <a:pt x="3513137" y="642938"/>
                  <a:pt x="3405188" y="668337"/>
                  <a:pt x="3486150" y="647700"/>
                </a:cubicBezTo>
                <a:cubicBezTo>
                  <a:pt x="3567112" y="627063"/>
                  <a:pt x="3773488" y="549275"/>
                  <a:pt x="3867150" y="523875"/>
                </a:cubicBezTo>
                <a:cubicBezTo>
                  <a:pt x="3960812" y="498475"/>
                  <a:pt x="3911600" y="539750"/>
                  <a:pt x="4048125" y="495300"/>
                </a:cubicBezTo>
                <a:cubicBezTo>
                  <a:pt x="4184650" y="450850"/>
                  <a:pt x="4516438" y="311150"/>
                  <a:pt x="4686300" y="257175"/>
                </a:cubicBezTo>
                <a:cubicBezTo>
                  <a:pt x="4856163" y="203200"/>
                  <a:pt x="4937125" y="198437"/>
                  <a:pt x="5067300" y="171450"/>
                </a:cubicBezTo>
                <a:cubicBezTo>
                  <a:pt x="5197475" y="144462"/>
                  <a:pt x="5246688" y="123825"/>
                  <a:pt x="5467350" y="95250"/>
                </a:cubicBezTo>
                <a:cubicBezTo>
                  <a:pt x="5688012" y="66675"/>
                  <a:pt x="6039643" y="33337"/>
                  <a:pt x="6391275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3917B-09E3-4DF9-82D0-D5E3572BF111}"/>
              </a:ext>
            </a:extLst>
          </p:cNvPr>
          <p:cNvSpPr txBox="1"/>
          <p:nvPr/>
        </p:nvSpPr>
        <p:spPr>
          <a:xfrm>
            <a:off x="10380926" y="3998036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적외선 센서가 내장된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위험감지 장치 판매 수익</a:t>
            </a:r>
          </a:p>
        </p:txBody>
      </p:sp>
      <p:sp>
        <p:nvSpPr>
          <p:cNvPr id="17" name="자유형: 도형 61">
            <a:extLst>
              <a:ext uri="{FF2B5EF4-FFF2-40B4-BE49-F238E27FC236}">
                <a16:creationId xmlns:a16="http://schemas.microsoft.com/office/drawing/2014/main" id="{5FA74DAD-3476-4750-9064-89762879E197}"/>
              </a:ext>
            </a:extLst>
          </p:cNvPr>
          <p:cNvSpPr/>
          <p:nvPr/>
        </p:nvSpPr>
        <p:spPr>
          <a:xfrm>
            <a:off x="6903151" y="2029175"/>
            <a:ext cx="4114800" cy="2921370"/>
          </a:xfrm>
          <a:custGeom>
            <a:avLst/>
            <a:gdLst>
              <a:gd name="connsiteX0" fmla="*/ 0 w 4114800"/>
              <a:gd name="connsiteY0" fmla="*/ 2921370 h 2921370"/>
              <a:gd name="connsiteX1" fmla="*/ 933450 w 4114800"/>
              <a:gd name="connsiteY1" fmla="*/ 2788020 h 2921370"/>
              <a:gd name="connsiteX2" fmla="*/ 2105025 w 4114800"/>
              <a:gd name="connsiteY2" fmla="*/ 2378445 h 2921370"/>
              <a:gd name="connsiteX3" fmla="*/ 2905125 w 4114800"/>
              <a:gd name="connsiteY3" fmla="*/ 1483095 h 2921370"/>
              <a:gd name="connsiteX4" fmla="*/ 3581400 w 4114800"/>
              <a:gd name="connsiteY4" fmla="*/ 530595 h 2921370"/>
              <a:gd name="connsiteX5" fmla="*/ 3990975 w 4114800"/>
              <a:gd name="connsiteY5" fmla="*/ 63870 h 2921370"/>
              <a:gd name="connsiteX6" fmla="*/ 4114800 w 4114800"/>
              <a:gd name="connsiteY6" fmla="*/ 16245 h 292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4800" h="2921370">
                <a:moveTo>
                  <a:pt x="0" y="2921370"/>
                </a:moveTo>
                <a:cubicBezTo>
                  <a:pt x="291306" y="2899938"/>
                  <a:pt x="582613" y="2878507"/>
                  <a:pt x="933450" y="2788020"/>
                </a:cubicBezTo>
                <a:cubicBezTo>
                  <a:pt x="1284287" y="2697533"/>
                  <a:pt x="1776413" y="2595932"/>
                  <a:pt x="2105025" y="2378445"/>
                </a:cubicBezTo>
                <a:cubicBezTo>
                  <a:pt x="2433638" y="2160957"/>
                  <a:pt x="2659063" y="1791070"/>
                  <a:pt x="2905125" y="1483095"/>
                </a:cubicBezTo>
                <a:cubicBezTo>
                  <a:pt x="3151187" y="1175120"/>
                  <a:pt x="3400425" y="767133"/>
                  <a:pt x="3581400" y="530595"/>
                </a:cubicBezTo>
                <a:cubicBezTo>
                  <a:pt x="3762375" y="294057"/>
                  <a:pt x="3902075" y="149595"/>
                  <a:pt x="3990975" y="63870"/>
                </a:cubicBezTo>
                <a:cubicBezTo>
                  <a:pt x="4079875" y="-21855"/>
                  <a:pt x="4097337" y="-2805"/>
                  <a:pt x="4114800" y="16245"/>
                </a:cubicBez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83F3D-B675-4AE4-AAD8-26207256B043}"/>
              </a:ext>
            </a:extLst>
          </p:cNvPr>
          <p:cNvSpPr txBox="1"/>
          <p:nvPr/>
        </p:nvSpPr>
        <p:spPr>
          <a:xfrm>
            <a:off x="10398533" y="1660892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</a:rPr>
              <a:t>빅데이터 확보를 통한</a:t>
            </a:r>
            <a:endParaRPr lang="en-US" altLang="ko-KR" sz="1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</a:rPr>
              <a:t>수익모델의 다각화 매출</a:t>
            </a:r>
          </a:p>
        </p:txBody>
      </p:sp>
      <p:sp>
        <p:nvSpPr>
          <p:cNvPr id="19" name="화살표: 오각형 63">
            <a:extLst>
              <a:ext uri="{FF2B5EF4-FFF2-40B4-BE49-F238E27FC236}">
                <a16:creationId xmlns:a16="http://schemas.microsoft.com/office/drawing/2014/main" id="{D837A33A-BF70-48BC-8A33-58935AB315D1}"/>
              </a:ext>
            </a:extLst>
          </p:cNvPr>
          <p:cNvSpPr/>
          <p:nvPr/>
        </p:nvSpPr>
        <p:spPr>
          <a:xfrm rot="5400000">
            <a:off x="3806301" y="4442299"/>
            <a:ext cx="748959" cy="214265"/>
          </a:xfrm>
          <a:prstGeom prst="homePlate">
            <a:avLst>
              <a:gd name="adj" fmla="val 718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8F3DA-B5CC-4C58-8F73-A87D7158DC3D}"/>
              </a:ext>
            </a:extLst>
          </p:cNvPr>
          <p:cNvSpPr txBox="1"/>
          <p:nvPr/>
        </p:nvSpPr>
        <p:spPr>
          <a:xfrm>
            <a:off x="3557997" y="3947669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법인설립예정시점</a:t>
            </a:r>
          </a:p>
        </p:txBody>
      </p:sp>
      <p:sp>
        <p:nvSpPr>
          <p:cNvPr id="22" name="자유형: 도형 66">
            <a:extLst>
              <a:ext uri="{FF2B5EF4-FFF2-40B4-BE49-F238E27FC236}">
                <a16:creationId xmlns:a16="http://schemas.microsoft.com/office/drawing/2014/main" id="{FC08C421-6467-471C-98C7-9BD06A532451}"/>
              </a:ext>
            </a:extLst>
          </p:cNvPr>
          <p:cNvSpPr/>
          <p:nvPr/>
        </p:nvSpPr>
        <p:spPr>
          <a:xfrm>
            <a:off x="4615671" y="1050659"/>
            <a:ext cx="6765432" cy="3941685"/>
          </a:xfrm>
          <a:custGeom>
            <a:avLst/>
            <a:gdLst>
              <a:gd name="connsiteX0" fmla="*/ 0 w 6765432"/>
              <a:gd name="connsiteY0" fmla="*/ 3941685 h 3941685"/>
              <a:gd name="connsiteX1" fmla="*/ 905523 w 6765432"/>
              <a:gd name="connsiteY1" fmla="*/ 3568823 h 3941685"/>
              <a:gd name="connsiteX2" fmla="*/ 1846556 w 6765432"/>
              <a:gd name="connsiteY2" fmla="*/ 3568823 h 3941685"/>
              <a:gd name="connsiteX3" fmla="*/ 3045041 w 6765432"/>
              <a:gd name="connsiteY3" fmla="*/ 3160450 h 3941685"/>
              <a:gd name="connsiteX4" fmla="*/ 3817398 w 6765432"/>
              <a:gd name="connsiteY4" fmla="*/ 2831976 h 3941685"/>
              <a:gd name="connsiteX5" fmla="*/ 4722921 w 6765432"/>
              <a:gd name="connsiteY5" fmla="*/ 1819922 h 3941685"/>
              <a:gd name="connsiteX6" fmla="*/ 5246703 w 6765432"/>
              <a:gd name="connsiteY6" fmla="*/ 1003176 h 3941685"/>
              <a:gd name="connsiteX7" fmla="*/ 5672831 w 6765432"/>
              <a:gd name="connsiteY7" fmla="*/ 461638 h 3941685"/>
              <a:gd name="connsiteX8" fmla="*/ 6152226 w 6765432"/>
              <a:gd name="connsiteY8" fmla="*/ 142042 h 3941685"/>
              <a:gd name="connsiteX9" fmla="*/ 6667130 w 6765432"/>
              <a:gd name="connsiteY9" fmla="*/ 26633 h 3941685"/>
              <a:gd name="connsiteX10" fmla="*/ 6764785 w 6765432"/>
              <a:gd name="connsiteY10" fmla="*/ 0 h 39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65432" h="3941685">
                <a:moveTo>
                  <a:pt x="0" y="3941685"/>
                </a:moveTo>
                <a:cubicBezTo>
                  <a:pt x="298882" y="3786326"/>
                  <a:pt x="597764" y="3630967"/>
                  <a:pt x="905523" y="3568823"/>
                </a:cubicBezTo>
                <a:cubicBezTo>
                  <a:pt x="1213282" y="3506679"/>
                  <a:pt x="1489970" y="3636885"/>
                  <a:pt x="1846556" y="3568823"/>
                </a:cubicBezTo>
                <a:cubicBezTo>
                  <a:pt x="2203142" y="3500761"/>
                  <a:pt x="2716567" y="3283258"/>
                  <a:pt x="3045041" y="3160450"/>
                </a:cubicBezTo>
                <a:cubicBezTo>
                  <a:pt x="3373515" y="3037642"/>
                  <a:pt x="3537752" y="3055397"/>
                  <a:pt x="3817398" y="2831976"/>
                </a:cubicBezTo>
                <a:cubicBezTo>
                  <a:pt x="4097044" y="2608555"/>
                  <a:pt x="4484704" y="2124722"/>
                  <a:pt x="4722921" y="1819922"/>
                </a:cubicBezTo>
                <a:cubicBezTo>
                  <a:pt x="4961138" y="1515122"/>
                  <a:pt x="5088385" y="1229557"/>
                  <a:pt x="5246703" y="1003176"/>
                </a:cubicBezTo>
                <a:cubicBezTo>
                  <a:pt x="5405021" y="776795"/>
                  <a:pt x="5521911" y="605160"/>
                  <a:pt x="5672831" y="461638"/>
                </a:cubicBezTo>
                <a:cubicBezTo>
                  <a:pt x="5823751" y="318116"/>
                  <a:pt x="5986510" y="214543"/>
                  <a:pt x="6152226" y="142042"/>
                </a:cubicBezTo>
                <a:cubicBezTo>
                  <a:pt x="6317943" y="69541"/>
                  <a:pt x="6565037" y="50307"/>
                  <a:pt x="6667130" y="26633"/>
                </a:cubicBezTo>
                <a:cubicBezTo>
                  <a:pt x="6769223" y="2959"/>
                  <a:pt x="6767004" y="1479"/>
                  <a:pt x="6764785" y="0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524E57-2905-4B2F-B622-148E160B8AA9}"/>
              </a:ext>
            </a:extLst>
          </p:cNvPr>
          <p:cNvSpPr txBox="1"/>
          <p:nvPr/>
        </p:nvSpPr>
        <p:spPr>
          <a:xfrm>
            <a:off x="11063447" y="804642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 매출 곡선</a:t>
            </a: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5972F09D-041D-46EB-8E61-AF9951F69F78}"/>
              </a:ext>
            </a:extLst>
          </p:cNvPr>
          <p:cNvSpPr/>
          <p:nvPr/>
        </p:nvSpPr>
        <p:spPr>
          <a:xfrm>
            <a:off x="8417487" y="3650380"/>
            <a:ext cx="262166" cy="262166"/>
          </a:xfrm>
          <a:prstGeom prst="flowChartConnector">
            <a:avLst/>
          </a:prstGeom>
          <a:solidFill>
            <a:srgbClr val="001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E7D46-4903-4D06-8697-FD30BB60C1D9}"/>
              </a:ext>
            </a:extLst>
          </p:cNvPr>
          <p:cNvSpPr txBox="1"/>
          <p:nvPr/>
        </p:nvSpPr>
        <p:spPr>
          <a:xfrm>
            <a:off x="8132794" y="332760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BEP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904ED-EDF7-4706-8BE4-84B39E4BA858}"/>
              </a:ext>
            </a:extLst>
          </p:cNvPr>
          <p:cNvSpPr txBox="1"/>
          <p:nvPr/>
        </p:nvSpPr>
        <p:spPr>
          <a:xfrm>
            <a:off x="6802588" y="2544606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월 손익분기점 도달</a:t>
            </a:r>
          </a:p>
        </p:txBody>
      </p:sp>
      <p:cxnSp>
        <p:nvCxnSpPr>
          <p:cNvPr id="27" name="연결선: 꺾임 72">
            <a:extLst>
              <a:ext uri="{FF2B5EF4-FFF2-40B4-BE49-F238E27FC236}">
                <a16:creationId xmlns:a16="http://schemas.microsoft.com/office/drawing/2014/main" id="{D00BF0A2-F60F-4780-8BDF-0DDABFD25C19}"/>
              </a:ext>
            </a:extLst>
          </p:cNvPr>
          <p:cNvCxnSpPr/>
          <p:nvPr/>
        </p:nvCxnSpPr>
        <p:spPr>
          <a:xfrm rot="16200000" flipH="1">
            <a:off x="7680018" y="3052225"/>
            <a:ext cx="690666" cy="2512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712D71-AF7B-40D2-AE07-FF91354D8F41}"/>
              </a:ext>
            </a:extLst>
          </p:cNvPr>
          <p:cNvCxnSpPr/>
          <p:nvPr/>
        </p:nvCxnSpPr>
        <p:spPr>
          <a:xfrm>
            <a:off x="3625973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DE7FF3-FA73-42A6-BF08-602FC05854EE}"/>
              </a:ext>
            </a:extLst>
          </p:cNvPr>
          <p:cNvCxnSpPr/>
          <p:nvPr/>
        </p:nvCxnSpPr>
        <p:spPr>
          <a:xfrm>
            <a:off x="6054848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3EE07-27A3-49AD-BF32-EDBACE4CA541}"/>
              </a:ext>
            </a:extLst>
          </p:cNvPr>
          <p:cNvCxnSpPr/>
          <p:nvPr/>
        </p:nvCxnSpPr>
        <p:spPr>
          <a:xfrm>
            <a:off x="8483722" y="1222040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>
            <a:off x="1930400" y="5329382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2975906" y="6005837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강원도 창업 경진 대회 상금</a:t>
            </a:r>
          </a:p>
        </p:txBody>
      </p:sp>
      <p:sp>
        <p:nvSpPr>
          <p:cNvPr id="34" name="오른쪽 화살표 33"/>
          <p:cNvSpPr/>
          <p:nvPr/>
        </p:nvSpPr>
        <p:spPr>
          <a:xfrm>
            <a:off x="5000131" y="5387381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041020" y="5890508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와디즈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크라우드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펀딩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005848" y="285514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손익 분기점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77703" y="5387381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동아리 지원금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00131" y="5480076"/>
            <a:ext cx="2284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 dirty="0">
                <a:solidFill>
                  <a:schemeClr val="bg1"/>
                </a:solidFill>
              </a:rPr>
              <a:t>상생서포터즈 청년</a:t>
            </a:r>
            <a:r>
              <a:rPr lang="en-US" altLang="ko-KR" sz="1200" dirty="0">
                <a:solidFill>
                  <a:schemeClr val="bg1"/>
                </a:solidFill>
              </a:rPr>
              <a:t>·</a:t>
            </a:r>
            <a:r>
              <a:rPr lang="ko-KR" altLang="en-US" sz="1200" dirty="0">
                <a:solidFill>
                  <a:schemeClr val="bg1"/>
                </a:solidFill>
              </a:rPr>
              <a:t>창업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84473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20803" y="4267200"/>
            <a:ext cx="997527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1290258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617822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261895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66913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6912" y="4618182"/>
            <a:ext cx="821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2019                                  2020                      2020                                             2023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951B2B-C9A2-4755-B466-2ED24E34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68" y="1646061"/>
            <a:ext cx="1833170" cy="1833168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01CF0D-317E-43CF-8442-1330F5348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58" y="1692940"/>
            <a:ext cx="1833170" cy="1833170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80015B-481C-4253-A1F4-A38BCBF3E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94" y="1646067"/>
            <a:ext cx="1833170" cy="1833162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직선 연결선 6"/>
          <p:cNvCxnSpPr>
            <a:stCxn id="4" idx="7"/>
          </p:cNvCxnSpPr>
          <p:nvPr/>
        </p:nvCxnSpPr>
        <p:spPr>
          <a:xfrm flipV="1">
            <a:off x="1574073" y="3433747"/>
            <a:ext cx="722949" cy="715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8" idx="0"/>
          </p:cNvCxnSpPr>
          <p:nvPr/>
        </p:nvCxnSpPr>
        <p:spPr>
          <a:xfrm flipV="1">
            <a:off x="3784077" y="3432142"/>
            <a:ext cx="600546" cy="668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9" idx="0"/>
            <a:endCxn id="24" idx="3"/>
          </p:cNvCxnSpPr>
          <p:nvPr/>
        </p:nvCxnSpPr>
        <p:spPr>
          <a:xfrm flipV="1">
            <a:off x="5428150" y="3257648"/>
            <a:ext cx="876570" cy="84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0" idx="7"/>
          </p:cNvCxnSpPr>
          <p:nvPr/>
        </p:nvCxnSpPr>
        <p:spPr>
          <a:xfrm flipV="1">
            <a:off x="8750728" y="2964873"/>
            <a:ext cx="1286366" cy="118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516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계획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58E3D6-2DCC-4A5A-8B5F-3CE468DA45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0" t="12061" r="36324" b="21491"/>
          <a:stretch/>
        </p:blipFill>
        <p:spPr>
          <a:xfrm>
            <a:off x="3829513" y="1592696"/>
            <a:ext cx="1833170" cy="1833162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1496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3637" y="1385454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300" dirty="0">
                <a:latin typeface="Bauhaus 93" panose="04030905020B02020C02" pitchFamily="82" charset="0"/>
              </a:rPr>
              <a:t>E.O.D</a:t>
            </a:r>
            <a:endParaRPr lang="ko-KR" altLang="en-US" sz="6000" spc="300" dirty="0">
              <a:latin typeface="Bauhaus 93" panose="04030905020B02020C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8725" y="2216451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latin typeface="Bauhaus 93" panose="04030905020B02020C02" pitchFamily="82" charset="0"/>
              </a:rPr>
              <a:t>Thank you</a:t>
            </a:r>
            <a:endParaRPr lang="ko-KR" altLang="en-US" spc="300" dirty="0">
              <a:latin typeface="Bauhaus 93" panose="04030905020B02020C02" pitchFamily="82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174182" y="4313382"/>
            <a:ext cx="3435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28000" y="6077527"/>
            <a:ext cx="3435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6" t="3396" r="43047" b="90414"/>
          <a:stretch/>
        </p:blipFill>
        <p:spPr>
          <a:xfrm>
            <a:off x="8274509" y="4407351"/>
            <a:ext cx="766619" cy="7855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23251" y="1607125"/>
            <a:ext cx="40254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모두가</a:t>
            </a:r>
            <a:r>
              <a:rPr lang="en-US" altLang="ko-KR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안전하고 행복한 세상</a:t>
            </a:r>
            <a:endParaRPr lang="en-US" altLang="ko-KR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장애인과 노약자가 존중 받는 세상</a:t>
            </a:r>
            <a:endParaRPr lang="en-US" altLang="ko-KR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닥터 윌이 해내겠습니다</a:t>
            </a:r>
            <a:r>
              <a:rPr lang="en-US" altLang="ko-KR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ko-KR" altLang="en-US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528291" y="1597890"/>
            <a:ext cx="0" cy="987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20086" y="446459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이상우 김기태 </a:t>
            </a:r>
            <a:r>
              <a:rPr lang="ko-KR" altLang="en-US" dirty="0" err="1"/>
              <a:t>우건희</a:t>
            </a:r>
            <a:endParaRPr lang="en-US" altLang="ko-KR" dirty="0"/>
          </a:p>
          <a:p>
            <a:r>
              <a:rPr lang="ko-KR" altLang="en-US" dirty="0"/>
              <a:t>정서윤 </a:t>
            </a:r>
            <a:r>
              <a:rPr lang="ko-KR" altLang="en-US" dirty="0" err="1"/>
              <a:t>이다빈</a:t>
            </a:r>
            <a:r>
              <a:rPr lang="ko-KR" altLang="en-US" dirty="0"/>
              <a:t> 곽민정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591638" y="5522784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대표 이상우 </a:t>
            </a:r>
            <a:r>
              <a:rPr lang="en-US" altLang="ko-KR" dirty="0"/>
              <a:t>010.5003.4508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8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ABF9D-3D0C-46EF-88F3-9EDE799F0642}"/>
              </a:ext>
            </a:extLst>
          </p:cNvPr>
          <p:cNvSpPr txBox="1"/>
          <p:nvPr/>
        </p:nvSpPr>
        <p:spPr>
          <a:xfrm>
            <a:off x="458645" y="3157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solidFill>
                <a:srgbClr val="2E319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745E8-2E4D-4EFF-90ED-94FE631542B9}"/>
              </a:ext>
            </a:extLst>
          </p:cNvPr>
          <p:cNvSpPr txBox="1"/>
          <p:nvPr/>
        </p:nvSpPr>
        <p:spPr>
          <a:xfrm>
            <a:off x="960063" y="-2561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 목적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DE584A-1F9E-4242-ADD8-0CB415D8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49" y="-628650"/>
            <a:ext cx="12240298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72346" y="0"/>
            <a:ext cx="2294270" cy="6858000"/>
          </a:xfrm>
          <a:prstGeom prst="rect">
            <a:avLst/>
          </a:prstGeom>
          <a:solidFill>
            <a:srgbClr val="30318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23910" y="539342"/>
            <a:ext cx="1715074" cy="82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 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3635" y="181540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5605" y="1832050"/>
            <a:ext cx="108395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 소개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6248" y="3140891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26420" y="312062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6249" y="378764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26952" y="374998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소개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15463" y="246216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61975" y="246650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사업 배경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04652" y="315420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09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82514" y="3148921"/>
            <a:ext cx="154882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경쟁사 분석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03499" y="446580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89159" y="4452669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추진 일정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96466" y="2488435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98005" y="1828104"/>
            <a:ext cx="624767" cy="47615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94685" y="1845173"/>
            <a:ext cx="2735165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개발 예정 플랫폼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11464" y="5121614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000384" y="5104545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98006" y="2498400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82514" y="2497047"/>
            <a:ext cx="1611210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SWOT 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13635" y="4416891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10315" y="4433960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작동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29740" y="5058286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26420" y="5075355"/>
            <a:ext cx="181011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비즈니스 모델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04652" y="3810006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982514" y="3800795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재무 계획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96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1496290"/>
            <a:ext cx="11778578" cy="420336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6F3C7-7D91-4B10-9394-779A8D32DBDC}"/>
              </a:ext>
            </a:extLst>
          </p:cNvPr>
          <p:cNvSpPr txBox="1"/>
          <p:nvPr/>
        </p:nvSpPr>
        <p:spPr>
          <a:xfrm>
            <a:off x="1028117" y="190932"/>
            <a:ext cx="121058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A86F70-B4ED-49A8-8D83-996B95BC18E9}"/>
              </a:ext>
            </a:extLst>
          </p:cNvPr>
          <p:cNvGrpSpPr/>
          <p:nvPr/>
        </p:nvGrpSpPr>
        <p:grpSpPr>
          <a:xfrm>
            <a:off x="1297582" y="1765668"/>
            <a:ext cx="2910773" cy="2120123"/>
            <a:chOff x="550961" y="1718941"/>
            <a:chExt cx="2910773" cy="21201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CB67C5-D099-43D4-AA29-DD86D62E9CD7}"/>
                </a:ext>
              </a:extLst>
            </p:cNvPr>
            <p:cNvSpPr txBox="1"/>
            <p:nvPr/>
          </p:nvSpPr>
          <p:spPr>
            <a:xfrm>
              <a:off x="550961" y="171894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팀장 이상우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6BB3BE2-B67C-47BE-9603-A8CC5DCC11AD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786120-BEA3-4524-B544-A6DD7F6F64EE}"/>
                </a:ext>
              </a:extLst>
            </p:cNvPr>
            <p:cNvSpPr txBox="1"/>
            <p:nvPr/>
          </p:nvSpPr>
          <p:spPr>
            <a:xfrm>
              <a:off x="587229" y="2269404"/>
              <a:ext cx="28745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다수 로봇 대회 출전 및 </a:t>
              </a:r>
              <a:r>
                <a:rPr lang="en-US" altLang="ko-KR" sz="1200" dirty="0"/>
                <a:t>WRO </a:t>
              </a:r>
              <a:r>
                <a:rPr lang="ko-KR" altLang="en-US" sz="1200" dirty="0"/>
                <a:t>국가대표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C, JAVA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Lab View</a:t>
              </a:r>
              <a:r>
                <a:rPr lang="ko-KR" altLang="en-US" sz="1200" dirty="0"/>
                <a:t> 프로그래밍 가능</a:t>
              </a:r>
              <a:endPara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C20B77-A593-458F-B438-032150A67E94}"/>
              </a:ext>
            </a:extLst>
          </p:cNvPr>
          <p:cNvGrpSpPr/>
          <p:nvPr/>
        </p:nvGrpSpPr>
        <p:grpSpPr>
          <a:xfrm>
            <a:off x="5102170" y="1762615"/>
            <a:ext cx="2558112" cy="2304789"/>
            <a:chOff x="550961" y="1718941"/>
            <a:chExt cx="2558112" cy="23047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CFA881-99B4-419D-B463-841570B68C9A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개발팀장 김기태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8F7A6A2-8B12-42CE-A58F-F7D749AD1A39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3EFCC0-EF5F-4086-BF0F-841701517630}"/>
                </a:ext>
              </a:extLst>
            </p:cNvPr>
            <p:cNvSpPr txBox="1"/>
            <p:nvPr/>
          </p:nvSpPr>
          <p:spPr>
            <a:xfrm>
              <a:off x="587229" y="2269404"/>
              <a:ext cx="252184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네트워크 관리사 자격증 소지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안드로이드 프로그램 제작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DF992B-6E7B-4210-82CA-898FF5435F7A}"/>
              </a:ext>
            </a:extLst>
          </p:cNvPr>
          <p:cNvGrpSpPr/>
          <p:nvPr/>
        </p:nvGrpSpPr>
        <p:grpSpPr>
          <a:xfrm>
            <a:off x="8651572" y="1755200"/>
            <a:ext cx="2250336" cy="1935458"/>
            <a:chOff x="550961" y="1718941"/>
            <a:chExt cx="2250336" cy="19354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116139-7E6B-4185-8CD4-A407DB7A52F5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개발팀원 </a:t>
              </a:r>
              <a:r>
                <a:rPr lang="ko-KR" altLang="en-US" b="1" dirty="0" err="1"/>
                <a:t>우건희</a:t>
              </a:r>
              <a:endParaRPr lang="ko-KR" altLang="en-US" b="1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FE35F44-B92D-40A5-A320-CAF2EC52082B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CD6F80-4328-4025-BB11-E24F5DE7358A}"/>
                </a:ext>
              </a:extLst>
            </p:cNvPr>
            <p:cNvSpPr txBox="1"/>
            <p:nvPr/>
          </p:nvSpPr>
          <p:spPr>
            <a:xfrm>
              <a:off x="587229" y="2269404"/>
              <a:ext cx="221406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en-US" altLang="ko-KR" sz="1200" dirty="0"/>
                <a:t>C, JAVA </a:t>
              </a:r>
              <a:r>
                <a:rPr lang="ko-KR" altLang="en-US" sz="1200" dirty="0"/>
                <a:t>프로그래밍 가능</a:t>
              </a: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9E71FB-2637-4CB4-9553-B56A47B9D15E}"/>
              </a:ext>
            </a:extLst>
          </p:cNvPr>
          <p:cNvGrpSpPr/>
          <p:nvPr/>
        </p:nvGrpSpPr>
        <p:grpSpPr>
          <a:xfrm>
            <a:off x="1297582" y="4318195"/>
            <a:ext cx="3282670" cy="1381460"/>
            <a:chOff x="550961" y="1718941"/>
            <a:chExt cx="3282670" cy="13814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80E3CF-91C0-4A4A-9FE8-7086FB78DD03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기획팀원 </a:t>
              </a:r>
              <a:r>
                <a:rPr lang="ko-KR" altLang="en-US" b="1" dirty="0" err="1"/>
                <a:t>이다빈</a:t>
              </a:r>
              <a:endParaRPr lang="ko-KR" altLang="en-US" b="1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60C18F3-2BBA-442C-928A-476D933FFD63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50C223-D177-444E-BEE8-3E0D6E69DEFC}"/>
                </a:ext>
              </a:extLst>
            </p:cNvPr>
            <p:cNvSpPr txBox="1"/>
            <p:nvPr/>
          </p:nvSpPr>
          <p:spPr>
            <a:xfrm>
              <a:off x="587229" y="2269404"/>
              <a:ext cx="32464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금융재무학과 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고령 친화 관련 창업동아리에서 활동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ko-KR" altLang="en-US" sz="12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AB28BD-1697-4DFB-98BB-E7A1CCDE302B}"/>
              </a:ext>
            </a:extLst>
          </p:cNvPr>
          <p:cNvGrpSpPr/>
          <p:nvPr/>
        </p:nvGrpSpPr>
        <p:grpSpPr>
          <a:xfrm>
            <a:off x="8687840" y="4273796"/>
            <a:ext cx="1898624" cy="827462"/>
            <a:chOff x="550961" y="1718941"/>
            <a:chExt cx="1898624" cy="8274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3539AC-3580-4EA7-8044-1AFBA80A2BA4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기획팀원 곽민정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A1F652C-EA64-4762-9503-FEEB53F19AEF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3CC7FA-C1EB-4450-844B-78E686968E90}"/>
                </a:ext>
              </a:extLst>
            </p:cNvPr>
            <p:cNvSpPr txBox="1"/>
            <p:nvPr/>
          </p:nvSpPr>
          <p:spPr>
            <a:xfrm>
              <a:off x="587229" y="2269404"/>
              <a:ext cx="12971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법학과 재학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5DC15A-56C3-4AFC-A06E-FCB52330FD96}"/>
              </a:ext>
            </a:extLst>
          </p:cNvPr>
          <p:cNvGrpSpPr/>
          <p:nvPr/>
        </p:nvGrpSpPr>
        <p:grpSpPr>
          <a:xfrm>
            <a:off x="5170755" y="4318195"/>
            <a:ext cx="1898624" cy="827462"/>
            <a:chOff x="550961" y="1718941"/>
            <a:chExt cx="1898624" cy="82746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1F6783-6C2F-4563-8C59-5ADBEF6F72AF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기획팀장 정서윤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8F33DC6-AB9F-4C25-9F7A-E9F3B1B457EC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518A73-DBA3-480F-81AB-B404C26674F9}"/>
                </a:ext>
              </a:extLst>
            </p:cNvPr>
            <p:cNvSpPr txBox="1"/>
            <p:nvPr/>
          </p:nvSpPr>
          <p:spPr>
            <a:xfrm>
              <a:off x="587229" y="2269404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경영학과 재학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48057" y="264018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15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000" dirty="0">
              <a:solidFill>
                <a:srgbClr val="0015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6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140" y="23631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사업 배경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805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154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000" dirty="0">
              <a:solidFill>
                <a:srgbClr val="00154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3" y="971904"/>
            <a:ext cx="5289350" cy="5133332"/>
          </a:xfrm>
          <a:prstGeom prst="rect">
            <a:avLst/>
          </a:prstGeom>
          <a:ln w="38100"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77" y="971904"/>
            <a:ext cx="5116698" cy="503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3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073165" y="812800"/>
            <a:ext cx="8934108" cy="5340081"/>
            <a:chOff x="3073165" y="1352631"/>
            <a:chExt cx="8509236" cy="4800250"/>
          </a:xfrm>
        </p:grpSpPr>
        <p:pic>
          <p:nvPicPr>
            <p:cNvPr id="11" name="_x249983472" descr="EMB00001a94416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165" y="1352631"/>
              <a:ext cx="8509236" cy="48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/>
                <p14:cNvContentPartPr/>
                <p14:nvPr/>
              </p14:nvContentPartPr>
              <p14:xfrm>
                <a:off x="10917447" y="2452487"/>
                <a:ext cx="490320" cy="2340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60186" y="2343937"/>
                  <a:ext cx="604842" cy="240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/>
                <p14:cNvContentPartPr/>
                <p14:nvPr/>
              </p14:nvContentPartPr>
              <p14:xfrm>
                <a:off x="10963527" y="3408647"/>
                <a:ext cx="425160" cy="1908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06268" y="3300958"/>
                  <a:ext cx="539679" cy="23445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1006763" y="250945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시장 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805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57" y="2669309"/>
            <a:ext cx="6705923" cy="36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1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6763" y="236309"/>
            <a:ext cx="2826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TAM-SAM-SOM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C4FF2-1F79-405F-B9DE-E99053A84518}"/>
              </a:ext>
            </a:extLst>
          </p:cNvPr>
          <p:cNvGrpSpPr/>
          <p:nvPr/>
        </p:nvGrpSpPr>
        <p:grpSpPr>
          <a:xfrm>
            <a:off x="2889351" y="857477"/>
            <a:ext cx="6773334" cy="5418666"/>
            <a:chOff x="2889351" y="857477"/>
            <a:chExt cx="6773334" cy="541866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A156CE0-CB08-4C5A-9DED-194B3F8BD676}"/>
                </a:ext>
              </a:extLst>
            </p:cNvPr>
            <p:cNvSpPr/>
            <p:nvPr/>
          </p:nvSpPr>
          <p:spPr>
            <a:xfrm>
              <a:off x="2889351" y="2212143"/>
              <a:ext cx="4064000" cy="40640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415426"/>
                <a:satOff val="-8871"/>
                <a:lumOff val="33109"/>
                <a:alphaOff val="-50000"/>
              </a:schemeClr>
            </a:effectRef>
            <a:fontRef idx="minor">
              <a:schemeClr val="lt1"/>
            </a:fontRef>
          </p:style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2C11F1F-8129-4820-B283-9648D39AAD7E}"/>
                </a:ext>
              </a:extLst>
            </p:cNvPr>
            <p:cNvSpPr/>
            <p:nvPr/>
          </p:nvSpPr>
          <p:spPr>
            <a:xfrm>
              <a:off x="3470164" y="2792957"/>
              <a:ext cx="2902373" cy="29023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276951"/>
                <a:satOff val="-5914"/>
                <a:lumOff val="22073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0083E0-8B58-4DCA-9180-EB62D239A162}"/>
                </a:ext>
              </a:extLst>
            </p:cNvPr>
            <p:cNvSpPr/>
            <p:nvPr/>
          </p:nvSpPr>
          <p:spPr>
            <a:xfrm>
              <a:off x="4050639" y="3373431"/>
              <a:ext cx="1741424" cy="174142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138475"/>
                <a:satOff val="-2957"/>
                <a:lumOff val="11036"/>
                <a:alphaOff val="-16667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46E8AD3-426F-4514-A79D-3CC5D5981502}"/>
                </a:ext>
              </a:extLst>
            </p:cNvPr>
            <p:cNvSpPr/>
            <p:nvPr/>
          </p:nvSpPr>
          <p:spPr>
            <a:xfrm>
              <a:off x="4631114" y="3953906"/>
              <a:ext cx="580474" cy="580474"/>
            </a:xfrm>
            <a:prstGeom prst="ellipse">
              <a:avLst/>
            </a:prstGeom>
            <a:solidFill>
              <a:srgbClr val="FF0000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3F17088-7500-4ACB-A9AB-B55D68FFB74C}"/>
                </a:ext>
              </a:extLst>
            </p:cNvPr>
            <p:cNvSpPr/>
            <p:nvPr/>
          </p:nvSpPr>
          <p:spPr>
            <a:xfrm>
              <a:off x="7630685" y="857477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국내 휠체어 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5,287,840,000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400" kern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직선 연결선 10">
              <a:extLst>
                <a:ext uri="{FF2B5EF4-FFF2-40B4-BE49-F238E27FC236}">
                  <a16:creationId xmlns:a16="http://schemas.microsoft.com/office/drawing/2014/main" id="{9DD15F94-222D-45D6-B789-BCA1EFCE3337}"/>
                </a:ext>
              </a:extLst>
            </p:cNvPr>
            <p:cNvSpPr/>
            <p:nvPr/>
          </p:nvSpPr>
          <p:spPr>
            <a:xfrm>
              <a:off x="7122685" y="1343463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03C67AA6-FAED-4A04-B52E-73911654F062}"/>
                </a:ext>
              </a:extLst>
            </p:cNvPr>
            <p:cNvSpPr/>
            <p:nvPr/>
          </p:nvSpPr>
          <p:spPr>
            <a:xfrm rot="5400000">
              <a:off x="5694018" y="1443203"/>
              <a:ext cx="1526712" cy="133062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4B0E0EA-FB9A-4E68-BC33-4CDB77DA256B}"/>
                </a:ext>
              </a:extLst>
            </p:cNvPr>
            <p:cNvSpPr/>
            <p:nvPr/>
          </p:nvSpPr>
          <p:spPr>
            <a:xfrm>
              <a:off x="7630685" y="1829450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병원에 있지 않은 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휠체어 사용자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3,701,490,000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67BCC375-C40D-4727-AAA0-1182F170BBB0}"/>
                </a:ext>
              </a:extLst>
            </p:cNvPr>
            <p:cNvSpPr/>
            <p:nvPr/>
          </p:nvSpPr>
          <p:spPr>
            <a:xfrm>
              <a:off x="7122685" y="2315437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E023BAEC-E71D-43FC-835A-E5114F66B442}"/>
                </a:ext>
              </a:extLst>
            </p:cNvPr>
            <p:cNvSpPr/>
            <p:nvPr/>
          </p:nvSpPr>
          <p:spPr>
            <a:xfrm rot="5400000">
              <a:off x="5869503" y="2238335"/>
              <a:ext cx="1174045" cy="132892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3AC8ECC-47A1-4BBD-B4AD-3E6E6C2616F4}"/>
                </a:ext>
              </a:extLst>
            </p:cNvPr>
            <p:cNvSpPr/>
            <p:nvPr/>
          </p:nvSpPr>
          <p:spPr>
            <a:xfrm>
              <a:off x="7630685" y="2863275"/>
              <a:ext cx="2032000" cy="848270"/>
            </a:xfrm>
            <a:custGeom>
              <a:avLst/>
              <a:gdLst>
                <a:gd name="connsiteX0" fmla="*/ 0 w 2032000"/>
                <a:gd name="connsiteY0" fmla="*/ 0 h 848270"/>
                <a:gd name="connsiteX1" fmla="*/ 2032000 w 2032000"/>
                <a:gd name="connsiteY1" fmla="*/ 0 h 848270"/>
                <a:gd name="connsiteX2" fmla="*/ 2032000 w 2032000"/>
                <a:gd name="connsiteY2" fmla="*/ 848270 h 848270"/>
                <a:gd name="connsiteX3" fmla="*/ 0 w 2032000"/>
                <a:gd name="connsiteY3" fmla="*/ 848270 h 848270"/>
                <a:gd name="connsiteX4" fmla="*/ 0 w 2032000"/>
                <a:gd name="connsiteY4" fmla="*/ 0 h 84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848270">
                  <a:moveTo>
                    <a:pt x="0" y="0"/>
                  </a:moveTo>
                  <a:lnTo>
                    <a:pt x="2032000" y="0"/>
                  </a:lnTo>
                  <a:lnTo>
                    <a:pt x="2032000" y="848270"/>
                  </a:lnTo>
                  <a:lnTo>
                    <a:pt x="0" y="8482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커뮤니티를 사용하는 휠체어 사용자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740,298,000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직선 연결선 16">
              <a:extLst>
                <a:ext uri="{FF2B5EF4-FFF2-40B4-BE49-F238E27FC236}">
                  <a16:creationId xmlns:a16="http://schemas.microsoft.com/office/drawing/2014/main" id="{AABC5F2C-3716-42F9-908D-85F874E81C0A}"/>
                </a:ext>
              </a:extLst>
            </p:cNvPr>
            <p:cNvSpPr/>
            <p:nvPr/>
          </p:nvSpPr>
          <p:spPr>
            <a:xfrm>
              <a:off x="7122685" y="3287410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직선 연결선 17">
              <a:extLst>
                <a:ext uri="{FF2B5EF4-FFF2-40B4-BE49-F238E27FC236}">
                  <a16:creationId xmlns:a16="http://schemas.microsoft.com/office/drawing/2014/main" id="{6092AF91-83C5-4301-8909-52669E375964}"/>
                </a:ext>
              </a:extLst>
            </p:cNvPr>
            <p:cNvSpPr/>
            <p:nvPr/>
          </p:nvSpPr>
          <p:spPr>
            <a:xfrm rot="5400000">
              <a:off x="5859259" y="2774233"/>
              <a:ext cx="750926" cy="177592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11E217E-EE2B-47C0-9338-992BD95872C8}"/>
                </a:ext>
              </a:extLst>
            </p:cNvPr>
            <p:cNvSpPr/>
            <p:nvPr/>
          </p:nvSpPr>
          <p:spPr>
            <a:xfrm>
              <a:off x="7630685" y="3773397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얼리어답터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74,029,800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kern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선 연결선 19">
              <a:extLst>
                <a:ext uri="{FF2B5EF4-FFF2-40B4-BE49-F238E27FC236}">
                  <a16:creationId xmlns:a16="http://schemas.microsoft.com/office/drawing/2014/main" id="{DF324521-16F0-4518-B07B-016700D81661}"/>
                </a:ext>
              </a:extLst>
            </p:cNvPr>
            <p:cNvSpPr/>
            <p:nvPr/>
          </p:nvSpPr>
          <p:spPr>
            <a:xfrm>
              <a:off x="7049871" y="4037658"/>
              <a:ext cx="580814" cy="221724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직선 연결선 20">
              <a:extLst>
                <a:ext uri="{FF2B5EF4-FFF2-40B4-BE49-F238E27FC236}">
                  <a16:creationId xmlns:a16="http://schemas.microsoft.com/office/drawing/2014/main" id="{2ED56F1B-48A7-4CBB-968D-EE91E810644C}"/>
                </a:ext>
              </a:extLst>
            </p:cNvPr>
            <p:cNvSpPr/>
            <p:nvPr/>
          </p:nvSpPr>
          <p:spPr>
            <a:xfrm rot="5400000">
              <a:off x="5883798" y="3182595"/>
              <a:ext cx="311010" cy="2021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TextBox 3"/>
            <p:cNvSpPr txBox="1"/>
            <p:nvPr/>
          </p:nvSpPr>
          <p:spPr>
            <a:xfrm>
              <a:off x="4498109" y="2419927"/>
              <a:ext cx="7521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TAM</a:t>
              </a:r>
            </a:p>
            <a:p>
              <a:endPara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SAM</a:t>
              </a:r>
            </a:p>
            <a:p>
              <a:endPara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SOM</a:t>
              </a:r>
              <a:endPara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22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532CDA22-0771-4BE3-B201-ACA7DB59DAE7}"/>
              </a:ext>
            </a:extLst>
          </p:cNvPr>
          <p:cNvSpPr/>
          <p:nvPr/>
        </p:nvSpPr>
        <p:spPr>
          <a:xfrm>
            <a:off x="3014736" y="4660622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사용자</a:t>
            </a:r>
            <a:endParaRPr lang="en-US" altLang="ko-KR" sz="1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3665858-625B-4AFD-BC00-6B58D8567116}"/>
              </a:ext>
            </a:extLst>
          </p:cNvPr>
          <p:cNvSpPr/>
          <p:nvPr/>
        </p:nvSpPr>
        <p:spPr>
          <a:xfrm>
            <a:off x="5377734" y="3834419"/>
            <a:ext cx="1200426" cy="1187798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Dr.</a:t>
            </a:r>
          </a:p>
          <a:p>
            <a:pPr algn="ctr"/>
            <a:r>
              <a:rPr lang="en-US" altLang="ko-KR" sz="1200" b="1" dirty="0"/>
              <a:t>Will</a:t>
            </a:r>
            <a:endParaRPr lang="ko-KR" altLang="en-US" sz="12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62D4EE-73E6-4BEE-BFF0-D9FD5ABDBAE3}"/>
              </a:ext>
            </a:extLst>
          </p:cNvPr>
          <p:cNvSpPr/>
          <p:nvPr/>
        </p:nvSpPr>
        <p:spPr>
          <a:xfrm>
            <a:off x="7787755" y="4669263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보호자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B1B20-D3C3-45C2-A42C-15B9ACC6BBFC}"/>
              </a:ext>
            </a:extLst>
          </p:cNvPr>
          <p:cNvSpPr/>
          <p:nvPr/>
        </p:nvSpPr>
        <p:spPr>
          <a:xfrm>
            <a:off x="5346845" y="1832692"/>
            <a:ext cx="1200426" cy="11877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109F91-A65B-470E-AB27-11FB1BBDB66F}"/>
              </a:ext>
            </a:extLst>
          </p:cNvPr>
          <p:cNvCxnSpPr/>
          <p:nvPr/>
        </p:nvCxnSpPr>
        <p:spPr>
          <a:xfrm flipV="1">
            <a:off x="3692153" y="2533460"/>
            <a:ext cx="1612744" cy="21042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3DDD-E5CB-4A3C-9DFD-D22ACCFF4E28}"/>
              </a:ext>
            </a:extLst>
          </p:cNvPr>
          <p:cNvSpPr txBox="1"/>
          <p:nvPr/>
        </p:nvSpPr>
        <p:spPr>
          <a:xfrm>
            <a:off x="3096040" y="322969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위급상황발생신호송출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8641AF-29D7-4250-BDA1-EBA075A8D5AC}"/>
              </a:ext>
            </a:extLst>
          </p:cNvPr>
          <p:cNvCxnSpPr/>
          <p:nvPr/>
        </p:nvCxnSpPr>
        <p:spPr>
          <a:xfrm>
            <a:off x="6566591" y="2556333"/>
            <a:ext cx="1725122" cy="21042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FF6F8B-C09E-4605-8A02-BF231F92578D}"/>
              </a:ext>
            </a:extLst>
          </p:cNvPr>
          <p:cNvSpPr txBox="1"/>
          <p:nvPr/>
        </p:nvSpPr>
        <p:spPr>
          <a:xfrm>
            <a:off x="7699196" y="3146812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알람발송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(Google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지도기반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상황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AE67F7-758C-4F51-BB97-CAB360988977}"/>
              </a:ext>
            </a:extLst>
          </p:cNvPr>
          <p:cNvCxnSpPr/>
          <p:nvPr/>
        </p:nvCxnSpPr>
        <p:spPr>
          <a:xfrm flipH="1">
            <a:off x="4309014" y="5255512"/>
            <a:ext cx="333786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288C27-6D7E-4108-9016-20F984A0C7ED}"/>
              </a:ext>
            </a:extLst>
          </p:cNvPr>
          <p:cNvSpPr txBox="1"/>
          <p:nvPr/>
        </p:nvSpPr>
        <p:spPr>
          <a:xfrm>
            <a:off x="5322931" y="1188569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시스템을 통한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 판단 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D3CFE-B371-4E44-A49D-4563FBE96EDC}"/>
              </a:ext>
            </a:extLst>
          </p:cNvPr>
          <p:cNvSpPr txBox="1"/>
          <p:nvPr/>
        </p:nvSpPr>
        <p:spPr>
          <a:xfrm>
            <a:off x="5322931" y="5330867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전화를 통한 확인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전화불통 등 상황발생시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119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등에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신고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DC9F99-7570-41F6-B1CE-A53F40A005AC}"/>
              </a:ext>
            </a:extLst>
          </p:cNvPr>
          <p:cNvSpPr txBox="1"/>
          <p:nvPr/>
        </p:nvSpPr>
        <p:spPr>
          <a:xfrm>
            <a:off x="2728956" y="31835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97E65-1095-4739-A5F3-E015558A61FC}"/>
              </a:ext>
            </a:extLst>
          </p:cNvPr>
          <p:cNvSpPr txBox="1"/>
          <p:nvPr/>
        </p:nvSpPr>
        <p:spPr>
          <a:xfrm>
            <a:off x="4907433" y="13185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A9D91-270D-4738-9AB8-70BFBED4010B}"/>
              </a:ext>
            </a:extLst>
          </p:cNvPr>
          <p:cNvSpPr txBox="1"/>
          <p:nvPr/>
        </p:nvSpPr>
        <p:spPr>
          <a:xfrm>
            <a:off x="7368302" y="3175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BDCA9-CCFD-43D0-9A52-DE75E3F2C08B}"/>
              </a:ext>
            </a:extLst>
          </p:cNvPr>
          <p:cNvSpPr txBox="1"/>
          <p:nvPr/>
        </p:nvSpPr>
        <p:spPr>
          <a:xfrm>
            <a:off x="4942421" y="5396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2AC07EC-4D49-46D7-88BE-FEF6DA2113DB}"/>
              </a:ext>
            </a:extLst>
          </p:cNvPr>
          <p:cNvCxnSpPr/>
          <p:nvPr/>
        </p:nvCxnSpPr>
        <p:spPr>
          <a:xfrm flipH="1">
            <a:off x="4168139" y="4519973"/>
            <a:ext cx="1201448" cy="38547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0B2F700-7CFD-44C0-9E33-E779C323D66F}"/>
              </a:ext>
            </a:extLst>
          </p:cNvPr>
          <p:cNvCxnSpPr/>
          <p:nvPr/>
        </p:nvCxnSpPr>
        <p:spPr>
          <a:xfrm flipH="1" flipV="1">
            <a:off x="6604859" y="4504901"/>
            <a:ext cx="1270950" cy="43379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BC08411-E040-471B-83A7-323D8049F288}"/>
              </a:ext>
            </a:extLst>
          </p:cNvPr>
          <p:cNvCxnSpPr/>
          <p:nvPr/>
        </p:nvCxnSpPr>
        <p:spPr>
          <a:xfrm flipV="1">
            <a:off x="5947058" y="3067415"/>
            <a:ext cx="0" cy="7284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8B8DF9-F5FD-4447-AD81-BA94F9A61452}"/>
              </a:ext>
            </a:extLst>
          </p:cNvPr>
          <p:cNvSpPr txBox="1"/>
          <p:nvPr/>
        </p:nvSpPr>
        <p:spPr>
          <a:xfrm>
            <a:off x="5567160" y="3337417"/>
            <a:ext cx="795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정보관리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957B59-EF8C-47EF-B30B-73836E71E3BD}"/>
              </a:ext>
            </a:extLst>
          </p:cNvPr>
          <p:cNvSpPr txBox="1"/>
          <p:nvPr/>
        </p:nvSpPr>
        <p:spPr>
          <a:xfrm>
            <a:off x="4397043" y="4595087"/>
            <a:ext cx="7906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9451F5-3D50-45EA-B33A-CBDE680EC6F4}"/>
              </a:ext>
            </a:extLst>
          </p:cNvPr>
          <p:cNvSpPr txBox="1"/>
          <p:nvPr/>
        </p:nvSpPr>
        <p:spPr>
          <a:xfrm>
            <a:off x="6860531" y="4558045"/>
            <a:ext cx="795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정보제공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15999" y="2640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 소개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944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 작동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59" y="801255"/>
            <a:ext cx="3026829" cy="51354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27" y="801255"/>
            <a:ext cx="2998086" cy="513541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1304" y="3288145"/>
            <a:ext cx="914391" cy="6188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3" y="1607127"/>
            <a:ext cx="3136936" cy="3980872"/>
          </a:xfrm>
          <a:prstGeom prst="rect">
            <a:avLst/>
          </a:prstGeom>
        </p:spPr>
      </p:pic>
      <p:sp>
        <p:nvSpPr>
          <p:cNvPr id="37" name="오른쪽 화살표 36"/>
          <p:cNvSpPr/>
          <p:nvPr/>
        </p:nvSpPr>
        <p:spPr>
          <a:xfrm>
            <a:off x="3623745" y="3288145"/>
            <a:ext cx="914391" cy="61883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78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라운드 ExtraBold"/>
        <a:ea typeface="나눔스퀘어라운드 ExtraBold"/>
        <a:cs typeface=""/>
      </a:majorFont>
      <a:minorFont>
        <a:latin typeface="나눔스퀘어라운드 Regular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632</Words>
  <Application>Microsoft Office PowerPoint</Application>
  <PresentationFormat>와이드스크린</PresentationFormat>
  <Paragraphs>344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HY견고딕</vt:lpstr>
      <vt:lpstr>HY헤드라인M</vt:lpstr>
      <vt:lpstr>굴림</vt:lpstr>
      <vt:lpstr>나눔스퀘어</vt:lpstr>
      <vt:lpstr>나눔스퀘어 Bold</vt:lpstr>
      <vt:lpstr>나눔스퀘어라운드 Bold</vt:lpstr>
      <vt:lpstr>나눔스퀘어라운드 ExtraBold</vt:lpstr>
      <vt:lpstr>나눔스퀘어라운드 Regular</vt:lpstr>
      <vt:lpstr>맑은 고딕</vt:lpstr>
      <vt:lpstr>함초롬바탕</vt:lpstr>
      <vt:lpstr>Arial</vt:lpstr>
      <vt:lpstr>Bauhaus 93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이상우</cp:lastModifiedBy>
  <cp:revision>84</cp:revision>
  <dcterms:created xsi:type="dcterms:W3CDTF">2018-06-13T11:24:55Z</dcterms:created>
  <dcterms:modified xsi:type="dcterms:W3CDTF">2019-02-28T09:43:23Z</dcterms:modified>
</cp:coreProperties>
</file>